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293" r:id="rId3"/>
    <p:sldId id="296" r:id="rId4"/>
    <p:sldId id="303" r:id="rId5"/>
    <p:sldId id="298" r:id="rId6"/>
    <p:sldId id="354" r:id="rId7"/>
    <p:sldId id="355" r:id="rId8"/>
    <p:sldId id="356" r:id="rId9"/>
    <p:sldId id="398" r:id="rId10"/>
    <p:sldId id="305" r:id="rId11"/>
    <p:sldId id="378" r:id="rId12"/>
    <p:sldId id="307" r:id="rId13"/>
    <p:sldId id="308" r:id="rId14"/>
    <p:sldId id="309" r:id="rId15"/>
    <p:sldId id="312" r:id="rId16"/>
    <p:sldId id="379" r:id="rId17"/>
    <p:sldId id="381" r:id="rId18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>
          <p15:clr>
            <a:srgbClr val="A4A3A4"/>
          </p15:clr>
        </p15:guide>
        <p15:guide id="2" orient="horz" pos="4106">
          <p15:clr>
            <a:srgbClr val="A4A3A4"/>
          </p15:clr>
        </p15:guide>
        <p15:guide id="3" orient="horz" pos="2394">
          <p15:clr>
            <a:srgbClr val="A4A3A4"/>
          </p15:clr>
        </p15:guide>
        <p15:guide id="4" orient="horz" pos="901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pos="358">
          <p15:clr>
            <a:srgbClr val="A4A3A4"/>
          </p15:clr>
        </p15:guide>
        <p15:guide id="8" pos="5227">
          <p15:clr>
            <a:srgbClr val="A4A3A4"/>
          </p15:clr>
        </p15:guide>
        <p15:guide id="9" pos="631">
          <p15:clr>
            <a:srgbClr val="A4A3A4"/>
          </p15:clr>
        </p15:guide>
        <p15:guide id="10" pos="1542">
          <p15:clr>
            <a:srgbClr val="A4A3A4"/>
          </p15:clr>
        </p15:guide>
        <p15:guide id="11" pos="3681">
          <p15:clr>
            <a:srgbClr val="A4A3A4"/>
          </p15:clr>
        </p15:guide>
        <p15:guide id="12" pos="2052">
          <p15:clr>
            <a:srgbClr val="A4A3A4"/>
          </p15:clr>
        </p15:guide>
        <p15:guide id="13" pos="535">
          <p15:clr>
            <a:srgbClr val="A4A3A4"/>
          </p15:clr>
        </p15:guide>
        <p15:guide id="14" pos="2356">
          <p15:clr>
            <a:srgbClr val="A4A3A4"/>
          </p15:clr>
        </p15:guide>
        <p15:guide id="15" pos="5577">
          <p15:clr>
            <a:srgbClr val="A4A3A4"/>
          </p15:clr>
        </p15:guide>
        <p15:guide id="16" pos="947">
          <p15:clr>
            <a:srgbClr val="A4A3A4"/>
          </p15:clr>
        </p15:guide>
        <p15:guide id="17" pos="4687">
          <p15:clr>
            <a:srgbClr val="A4A3A4"/>
          </p15:clr>
        </p15:guide>
        <p15:guide id="18" pos="4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3300"/>
    <a:srgbClr val="FF9933"/>
    <a:srgbClr val="FFFF00"/>
    <a:srgbClr val="00CC99"/>
    <a:srgbClr val="0000FF"/>
    <a:srgbClr val="9933FF"/>
    <a:srgbClr val="B4E6FF"/>
    <a:srgbClr val="B3DEF5"/>
    <a:srgbClr val="B3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006" autoAdjust="0"/>
    <p:restoredTop sz="9414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32" y="48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600CC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Blad1!$B$3:$B$4</c:f>
              <c:strCache>
                <c:ptCount val="2"/>
                <c:pt idx="0">
                  <c:v>DSM-IV</c:v>
                </c:pt>
                <c:pt idx="1">
                  <c:v>DSM-5</c:v>
                </c:pt>
              </c:strCache>
            </c:strRef>
          </c:cat>
          <c:val>
            <c:numRef>
              <c:f>Blad1!$C$3:$C$4</c:f>
              <c:numCache>
                <c:formatCode>General</c:formatCode>
                <c:ptCount val="2"/>
                <c:pt idx="0">
                  <c:v>172</c:v>
                </c:pt>
                <c:pt idx="1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76578560"/>
        <c:axId val="-276587808"/>
      </c:barChart>
      <c:catAx>
        <c:axId val="-27657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76587808"/>
        <c:crosses val="autoZero"/>
        <c:auto val="1"/>
        <c:lblAlgn val="ctr"/>
        <c:lblOffset val="100"/>
        <c:noMultiLvlLbl val="0"/>
      </c:catAx>
      <c:valAx>
        <c:axId val="-27658780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76578560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65000"/>
      </a:schemeClr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238" y="172355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5699" y="172355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7238" y="9381729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5699" y="9381729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238" y="1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5699" y="1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723" tIns="47361" rIns="94723" bIns="47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47238" y="9545199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5699" y="9545199"/>
            <a:ext cx="2603077" cy="6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Subtitel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01C01BB-2824-B743-B17B-703492C1863F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6-sep-16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6-sep-16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1B18F10-C56E-2942-8023-63F4C343C5B6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D69AB-7D8C-4D11-B73F-B28791EF9D4D}" type="datetime6">
              <a:rPr lang="nl-NL"/>
              <a:pPr>
                <a:defRPr/>
              </a:pPr>
              <a:t>september ’16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DFCE0-5F09-411C-8F5E-01F85AF13D1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126323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6-sep-16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6-sep-16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6-sep-16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6-sep-16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sm-5-nl.org/documenten/artikel/40/Voedings-en-eetstoornissen-in-de-DSM-5" TargetMode="External"/><Relationship Id="rId13" Type="http://schemas.openxmlformats.org/officeDocument/2006/relationships/hyperlink" Target="http://www.dsm-5-nl.org/documenten/artikel/31/De-PID-5-brengt-het-DSM-5-persoonlijkheidstrekkenmodel-in-kaart" TargetMode="External"/><Relationship Id="rId3" Type="http://schemas.openxmlformats.org/officeDocument/2006/relationships/hyperlink" Target="http://www.dsm-5-nl.org/documenten/artikel/32/Normoverschrijdend-gedragsstoornis" TargetMode="External"/><Relationship Id="rId7" Type="http://schemas.openxmlformats.org/officeDocument/2006/relationships/hyperlink" Target="http://www.dsm-5-nl.org/documenten/artikel/33/De-Posttraumatische-Stressstoornis-in-de-DSM-5" TargetMode="External"/><Relationship Id="rId12" Type="http://schemas.openxmlformats.org/officeDocument/2006/relationships/hyperlink" Target="http://www.dsm-5-nl.org/documenten/artikel/27/Alternatief-model-voor-persoonlijkheidsstoornissen-in-DSM-5-stimuleert-wetenschappelijk-onderzoek" TargetMode="External"/><Relationship Id="rId2" Type="http://schemas.openxmlformats.org/officeDocument/2006/relationships/hyperlink" Target="http://www.dsm-5-nl.org/documenten/artikel/8/Autismespectrumstoornis" TargetMode="Externa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sm-5-nl.org/documenten/artikel/11/Somatisch-symptoomstoornis" TargetMode="External"/><Relationship Id="rId11" Type="http://schemas.openxmlformats.org/officeDocument/2006/relationships/hyperlink" Target="http://www.dsm-5-nl.org/documenten/artikel/9/De-integratieve-benadering-van-de-classificatie-van-psychische-stoornissen-in-de-DSM-5" TargetMode="External"/><Relationship Id="rId5" Type="http://schemas.openxmlformats.org/officeDocument/2006/relationships/hyperlink" Target="http://www.dsm-5-nl.org/documenten/artikel/21/Volwassenen-met-ADHD-hebben-meer-kans-op-goede-zorg-met-herziene-DSM-5-definitie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://www.dsm-5-nl.org/documenten/artikel/15/Belangrijkste-wijzigingen-van-DSM-IV-naar-DSM-5" TargetMode="External"/><Relationship Id="rId4" Type="http://schemas.openxmlformats.org/officeDocument/2006/relationships/hyperlink" Target="http://www.dsm-5-nl.org/documenten/artikel/36/Gratis-whitepaper-De-verstandelijke-beperking-verstandelijke-ontwikkelingsstoornis-in-de-DSM-5" TargetMode="External"/><Relationship Id="rId9" Type="http://schemas.openxmlformats.org/officeDocument/2006/relationships/hyperlink" Target="http://www.dsm-5-nl.org/documenten/artikel/37/Slaap-waakstoornissen" TargetMode="External"/><Relationship Id="rId14" Type="http://schemas.openxmlformats.org/officeDocument/2006/relationships/hyperlink" Target="http://www.dsm-5-nl.org/documenten/tags?t=Whitepaper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lick.infospace.com/ClickHandler.ashx?du=http://us.123rf.com/400wm/400/400/argus456/argus4560806/argus456080600217/3130776-uk-flag-waving-in-the-wind.jpg&amp;ru=http://us.123rf.com/400wm/400/400/argus456/argus4560806/argus456080600217/3130776-uk-flag-waving-in-the-wind.jpg&amp;ld=20130320&amp;ap=16&amp;app=1&amp;c=babylon3&amp;s=babylon3&amp;coi=372380&amp;cop=main-title&amp;euip=77.165.52.3&amp;npp=16&amp;p=0&amp;pp=0&amp;pvaid=9808708986ef494f9f023c85ceb00373&amp;ep=16&amp;mid=9&amp;hash=62F6FF0D9E89AF25D7BCEC591BC26018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14.png"/><Relationship Id="rId4" Type="http://schemas.openxmlformats.org/officeDocument/2006/relationships/hyperlink" Target="http://click.infospace.com/ClickHandler.ashx?du=http://pubrecord.org/wordpress/wp-content/uploads/2009/06/american-flag.jpg&amp;ru=http://pubrecord.org/wordpress/wp-content/uploads/2009/06/american-flag.jpg&amp;ld=20130320&amp;ap=2&amp;app=1&amp;c=babylon3&amp;s=babylon3&amp;coi=372380&amp;cop=main-title&amp;euip=77.165.52.3&amp;npp=2&amp;p=0&amp;pp=0&amp;pvaid=ed2abc64168c4bb990b302cb1dad48bd&amp;ep=2&amp;mid=9&amp;hash=4CA63B873E537AF4CE91F758932CEEE1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DSM-5 </a:t>
            </a:r>
            <a:r>
              <a:rPr lang="en-GB" dirty="0" err="1" smtClean="0"/>
              <a:t>komt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0160" y="6553200"/>
            <a:ext cx="2508250" cy="304800"/>
          </a:xfrm>
        </p:spPr>
        <p:txBody>
          <a:bodyPr/>
          <a:lstStyle/>
          <a:p>
            <a:fld id="{E4DFC4CA-C18C-1948-860B-AB40FEDD7F72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</a:t>
            </a:fld>
            <a:r>
              <a:rPr lang="en-US" altLang="en-US" dirty="0">
                <a:solidFill>
                  <a:schemeClr val="bg1"/>
                </a:solidFill>
              </a:rPr>
              <a:t>/17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Psychiatrieweb.nl/presentaties7.html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6" y="1328731"/>
            <a:ext cx="8251755" cy="49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brengt de DSM-5?</a:t>
            </a:r>
            <a:endParaRPr lang="en-US" altLang="en-US" dirty="0" smtClean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2400" dirty="0" smtClean="0"/>
              <a:t>Geen aardverschuiving</a:t>
            </a:r>
          </a:p>
          <a:p>
            <a:pPr eaLnBrk="1" hangingPunct="1">
              <a:defRPr/>
            </a:pPr>
            <a:endParaRPr lang="nl-NL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Geen indeling meer in 5 assen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Nieuwe hoofdstukindeling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Geen apart hoofdstuk voor jeugd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Beter genuanceerde formuleringen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Consistente formulering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Helderder in onderbouwing (en beperking)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DSM-5.0 </a:t>
            </a:r>
            <a:r>
              <a:rPr lang="nl-NL" sz="2400" dirty="0" smtClean="0">
                <a:sym typeface="Wingdings" panose="05000000000000000000" pitchFamily="2" charset="2"/>
              </a:rPr>
              <a:t> 5.1  5.2  …</a:t>
            </a:r>
            <a:endParaRPr lang="nl-NL" sz="2400" dirty="0" smtClean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r>
              <a:rPr lang="nl-NL" sz="2400" dirty="0" smtClean="0"/>
              <a:t>Geen andere taal; meer een dialect</a:t>
            </a:r>
            <a:endParaRPr lang="nl-NL" sz="2400" dirty="0"/>
          </a:p>
          <a:p>
            <a:pPr marL="0" indent="0" eaLnBrk="1" hangingPunct="1">
              <a:buFontTx/>
              <a:buNone/>
              <a:defRPr/>
            </a:pPr>
            <a:endParaRPr lang="nl-NL" sz="2400" dirty="0" smtClean="0"/>
          </a:p>
          <a:p>
            <a:pPr marL="0" indent="0" eaLnBrk="1" hangingPunct="1">
              <a:buFontTx/>
              <a:buNone/>
              <a:defRPr/>
            </a:pPr>
            <a:endParaRPr lang="nl-NL" sz="2400" dirty="0"/>
          </a:p>
          <a:p>
            <a:pPr marL="0" indent="0" eaLnBrk="1" hangingPunct="1">
              <a:buFontTx/>
              <a:buNone/>
              <a:defRPr/>
            </a:pPr>
            <a:endParaRPr lang="nl-NL" sz="2400" dirty="0" smtClean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</p:txBody>
      </p:sp>
      <p:sp>
        <p:nvSpPr>
          <p:cNvPr id="12294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3688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7C4B58-6878-4494-A0B3-F1785D500F18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r>
              <a:rPr lang="en-US" altLang="en-US" sz="1200" dirty="0">
                <a:solidFill>
                  <a:schemeClr val="bg1"/>
                </a:solidFill>
              </a:rPr>
              <a:t>/17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4294967295"/>
          </p:nvPr>
        </p:nvSpPr>
        <p:spPr>
          <a:xfrm>
            <a:off x="6319520" y="1066800"/>
            <a:ext cx="2608580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marL="0" indent="0" algn="r" eaLnBrk="1" hangingPunct="1">
              <a:buFontTx/>
              <a:buNone/>
              <a:defRPr/>
            </a:pPr>
            <a:endParaRPr lang="nl-NL" sz="2400" dirty="0"/>
          </a:p>
          <a:p>
            <a:pPr marL="0" indent="0" algn="r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endParaRPr lang="nl-NL" sz="2400" dirty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www.dsm-5-nl.org</a:t>
            </a:r>
            <a:endParaRPr lang="nl-NL" sz="2400" dirty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en-US" sz="2400" dirty="0" smtClean="0"/>
              <a:t>c</a:t>
            </a:r>
            <a:endParaRPr lang="en-US" sz="2400" dirty="0"/>
          </a:p>
        </p:txBody>
      </p:sp>
      <p:pic>
        <p:nvPicPr>
          <p:cNvPr id="1024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hoofdstukken / -namen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Neurobiologische ontwikkelingsstoornissen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Bipolaire stemmingsstoornissen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Obsessieve-compulsieve en verwante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Trauma- en stress-gerelateerde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Somatische-symptoomstoornis en verwante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Eliminatiestoornissen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Genderdysforie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Neurocognitieve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11</a:t>
            </a:fld>
            <a:r>
              <a:rPr lang="en-US" altLang="en-US" dirty="0">
                <a:solidFill>
                  <a:schemeClr val="bg1"/>
                </a:solidFill>
              </a:rPr>
              <a:t>/17</a:t>
            </a:r>
            <a:endParaRPr lang="en-GB" dirty="0"/>
          </a:p>
        </p:txBody>
      </p:sp>
      <p:sp>
        <p:nvSpPr>
          <p:cNvPr id="7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r>
              <a:rPr lang="en-US" sz="2400" kern="0" smtClean="0"/>
              <a:t>c</a:t>
            </a:r>
            <a:endParaRPr lang="en-US" sz="2400" kern="0" dirty="0"/>
          </a:p>
        </p:txBody>
      </p:sp>
      <p:pic>
        <p:nvPicPr>
          <p:cNvPr id="8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Stoornissen</a:t>
            </a:r>
          </a:p>
        </p:txBody>
      </p:sp>
      <p:sp>
        <p:nvSpPr>
          <p:cNvPr id="12291" name="Tijdelijke aanduiding voor inhoud 7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2226426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15 “nieuwe” stoornissen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Veel aanpassingen van criteria (veelal beperkt)</a:t>
            </a:r>
          </a:p>
          <a:p>
            <a:pPr marL="342900" lvl="1" indent="-342900"/>
            <a:r>
              <a:rPr lang="nl-NL" altLang="en-US" sz="2400" dirty="0" smtClean="0"/>
              <a:t>Veel samenvoeging en verandering van naamgeving</a:t>
            </a:r>
          </a:p>
          <a:p>
            <a:pPr eaLnBrk="1" hangingPunct="1"/>
            <a:endParaRPr lang="nl-NL" altLang="en-US" sz="2400" dirty="0" smtClean="0"/>
          </a:p>
          <a:p>
            <a:pPr eaLnBrk="1" hangingPunct="1"/>
            <a:endParaRPr lang="nl-NL" altLang="en-US" sz="2400" dirty="0" smtClean="0"/>
          </a:p>
        </p:txBody>
      </p:sp>
      <p:sp>
        <p:nvSpPr>
          <p:cNvPr id="14341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50800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F306CA-C116-451F-B76E-7B25874FAA4D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r>
              <a:rPr lang="en-US" altLang="en-US" sz="1200" dirty="0" smtClean="0">
                <a:solidFill>
                  <a:schemeClr val="bg1"/>
                </a:solidFill>
              </a:rPr>
              <a:t>/17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056870"/>
              </p:ext>
            </p:extLst>
          </p:nvPr>
        </p:nvGraphicFramePr>
        <p:xfrm>
          <a:off x="566738" y="3371014"/>
          <a:ext cx="8023808" cy="123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dirty="0" smtClean="0">
                <a:solidFill>
                  <a:srgbClr val="0000FF"/>
                </a:solidFill>
              </a:rPr>
              <a:t>www.dsm-5-nl.org</a:t>
            </a:r>
          </a:p>
        </p:txBody>
      </p:sp>
      <p:pic>
        <p:nvPicPr>
          <p:cNvPr id="8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Selectie van nieuwe stoornissen</a:t>
            </a:r>
          </a:p>
        </p:txBody>
      </p:sp>
      <p:sp>
        <p:nvSpPr>
          <p:cNvPr id="13315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Disruptieve stemmingsregulatiestoornis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/>
              <a:t>Premenstruele stemmingsstoornis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Persisterende depressieve 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Verzamelstoornis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err="1" smtClean="0"/>
              <a:t>Excoriatiestoornis</a:t>
            </a:r>
            <a:r>
              <a:rPr lang="nl-NL" altLang="en-US" sz="2400" dirty="0" smtClean="0"/>
              <a:t> (</a:t>
            </a:r>
            <a:r>
              <a:rPr lang="nl-NL" altLang="en-US" sz="2400" dirty="0" err="1" smtClean="0"/>
              <a:t>huidpulkstoornis</a:t>
            </a:r>
            <a:r>
              <a:rPr lang="nl-NL" altLang="en-US" sz="2400" dirty="0" smtClean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Eetbuistoornis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Cafeïne onttrekkingssyndroom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Cannabis onttrekkingssyndroom</a:t>
            </a:r>
          </a:p>
          <a:p>
            <a:pPr eaLnBrk="1" hangingPunct="1"/>
            <a:endParaRPr lang="nl-NL" altLang="en-US" sz="2400" dirty="0" smtClean="0"/>
          </a:p>
        </p:txBody>
      </p:sp>
      <p:sp>
        <p:nvSpPr>
          <p:cNvPr id="14341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51816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4DCEFF-522A-465A-B10D-867DB6CF00C5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r>
              <a:rPr lang="en-US" altLang="en-US" sz="1200" dirty="0" smtClean="0">
                <a:solidFill>
                  <a:schemeClr val="bg1"/>
                </a:solidFill>
              </a:rPr>
              <a:t>/17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dirty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endParaRPr lang="en-US" sz="2400" kern="0" dirty="0"/>
          </a:p>
        </p:txBody>
      </p:sp>
      <p:pic>
        <p:nvPicPr>
          <p:cNvPr id="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Selectie van aanpassingen</a:t>
            </a:r>
          </a:p>
        </p:txBody>
      </p:sp>
      <p:sp>
        <p:nvSpPr>
          <p:cNvPr id="14339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/>
              <a:t>Neurocognitieve stoornis: uitgebreide of beperkte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/>
              <a:t>Katatonie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Autisme spectrum stoornissen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Verstandelijke beperking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ADHD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Schizofrenie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err="1" smtClean="0"/>
              <a:t>Schizoaffectieve</a:t>
            </a:r>
            <a:r>
              <a:rPr lang="nl-NL" altLang="en-US" sz="2400" dirty="0" smtClean="0"/>
              <a:t> 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Depressieve stoornis </a:t>
            </a:r>
            <a:r>
              <a:rPr lang="nl-NL" altLang="en-US" sz="2400" dirty="0"/>
              <a:t>(</a:t>
            </a:r>
            <a:r>
              <a:rPr lang="nl-NL" altLang="en-US" sz="2400" dirty="0" smtClean="0"/>
              <a:t>rouwcriterium)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Somatische-symptoomstoornis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Aanpassingsstoornis</a:t>
            </a:r>
          </a:p>
        </p:txBody>
      </p:sp>
      <p:sp>
        <p:nvSpPr>
          <p:cNvPr id="15365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4704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A9F00F7-EBED-4C80-AF3F-9E6489998A4E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r>
              <a:rPr lang="en-US" altLang="en-US" sz="1200" dirty="0" smtClean="0">
                <a:solidFill>
                  <a:schemeClr val="bg1"/>
                </a:solidFill>
              </a:rPr>
              <a:t>/17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dirty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endParaRPr lang="en-US" sz="2400" kern="0" dirty="0"/>
          </a:p>
        </p:txBody>
      </p:sp>
      <p:pic>
        <p:nvPicPr>
          <p:cNvPr id="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Stoornissen voor </a:t>
            </a:r>
            <a:r>
              <a:rPr lang="nl-NL" altLang="en-US" sz="2800" dirty="0" smtClean="0"/>
              <a:t>verder onderzoek</a:t>
            </a:r>
            <a:endParaRPr lang="nl-NL" altLang="en-US" dirty="0" smtClean="0"/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Subklinisch psychotisch syndroom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Persisterende complexe rouwstoornis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err="1" smtClean="0"/>
              <a:t>Internetgamingstoornis</a:t>
            </a:r>
            <a:endParaRPr lang="nl-NL" alt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Suïcidaal-</a:t>
            </a:r>
            <a:r>
              <a:rPr lang="nl-NL" altLang="en-US" dirty="0" err="1" smtClean="0"/>
              <a:t>gedragssttoornis</a:t>
            </a:r>
            <a:endParaRPr lang="nl-NL" alt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Niet suïcidale zelfbeschadiging</a:t>
            </a:r>
            <a:endParaRPr lang="en-US" altLang="en-US" dirty="0" smtClean="0"/>
          </a:p>
        </p:txBody>
      </p:sp>
      <p:sp>
        <p:nvSpPr>
          <p:cNvPr id="17413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7752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682F61-B4A4-4F1C-A6C5-2FA17690475E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r>
              <a:rPr lang="en-US" altLang="en-US" sz="1200" dirty="0" smtClean="0">
                <a:solidFill>
                  <a:schemeClr val="bg1"/>
                </a:solidFill>
              </a:rPr>
              <a:t>/17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dirty="0" smtClean="0">
                <a:solidFill>
                  <a:srgbClr val="0000FF"/>
                </a:solidFill>
              </a:rPr>
              <a:t>www.dsm-5-nl.org</a:t>
            </a:r>
          </a:p>
        </p:txBody>
      </p:sp>
      <p:pic>
        <p:nvPicPr>
          <p:cNvPr id="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zijn we met de DSM-5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6-sep-16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3"/>
          </p:nvPr>
        </p:nvSpPr>
        <p:spPr>
          <a:xfrm>
            <a:off x="4521200" y="2345045"/>
            <a:ext cx="4342507" cy="4000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hlinkClick r:id="rId2"/>
              </a:rPr>
              <a:t>Autismespectrumstoornis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>
                <a:hlinkClick r:id="rId3"/>
              </a:rPr>
              <a:t>Normoverschrijdend</a:t>
            </a:r>
            <a:r>
              <a:rPr lang="nl-NL" sz="1800" dirty="0">
                <a:hlinkClick r:id="rId3"/>
              </a:rPr>
              <a:t>-gedragsstoornis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hlinkClick r:id="rId4"/>
              </a:rPr>
              <a:t>De verstandelijke-ontwikkelings-stoornis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hlinkClick r:id="rId5"/>
              </a:rPr>
              <a:t>Volwassenen </a:t>
            </a:r>
            <a:r>
              <a:rPr lang="nl-NL" sz="1800" dirty="0">
                <a:hlinkClick r:id="rId5"/>
              </a:rPr>
              <a:t>met ADHD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hlinkClick r:id="rId6"/>
              </a:rPr>
              <a:t>Somatisch-symptoomstoornis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hlinkClick r:id="rId7"/>
              </a:rPr>
              <a:t>Posttraumatische </a:t>
            </a:r>
            <a:r>
              <a:rPr lang="nl-NL" sz="1800" dirty="0">
                <a:hlinkClick r:id="rId7"/>
              </a:rPr>
              <a:t>Stressstoornis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hlinkClick r:id="rId8"/>
              </a:rPr>
              <a:t>Voedings- </a:t>
            </a:r>
            <a:r>
              <a:rPr lang="nl-NL" sz="1800" dirty="0">
                <a:hlinkClick r:id="rId8"/>
              </a:rPr>
              <a:t>en eetstoornissen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hlinkClick r:id="rId9"/>
              </a:rPr>
              <a:t>Slaap-waakstoornissen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31458" y="2257225"/>
            <a:ext cx="4127182" cy="4000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hlinkClick r:id="rId10"/>
              </a:rPr>
              <a:t>Belangrijkste wijzigingen van DSM-IV naar </a:t>
            </a:r>
            <a:r>
              <a:rPr lang="nl-NL" sz="1800" dirty="0" smtClean="0">
                <a:hlinkClick r:id="rId10"/>
              </a:rPr>
              <a:t>DSM-5</a:t>
            </a: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hlinkClick r:id="rId11"/>
              </a:rPr>
              <a:t>De integratieve benadering van psychische stoornissen in de </a:t>
            </a:r>
            <a:r>
              <a:rPr lang="nl-NL" sz="1800" dirty="0" smtClean="0">
                <a:hlinkClick r:id="rId11"/>
              </a:rPr>
              <a:t>DSM-5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hlinkClick r:id="rId1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hlinkClick r:id="rId12"/>
              </a:rPr>
              <a:t>Alternatief </a:t>
            </a:r>
            <a:r>
              <a:rPr lang="nl-NL" sz="1800" dirty="0">
                <a:hlinkClick r:id="rId12"/>
              </a:rPr>
              <a:t>model voor </a:t>
            </a:r>
            <a:r>
              <a:rPr lang="nl-NL" sz="1800" dirty="0" smtClean="0">
                <a:hlinkClick r:id="rId12"/>
              </a:rPr>
              <a:t>persoonlijkheidsstoornissen</a:t>
            </a: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hlinkClick r:id="rId13"/>
              </a:rPr>
              <a:t>De PID-5 en het DSM-5 persoonlijkheidstrekkenmodel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>
              <a:hlinkClick r:id="rId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hlinkClick r:id="rId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pic>
        <p:nvPicPr>
          <p:cNvPr id="8" name="Afbeelding 7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0161"/>
            <a:ext cx="9144000" cy="2257225"/>
          </a:xfrm>
          <a:prstGeom prst="rect">
            <a:avLst/>
          </a:prstGeom>
        </p:spPr>
      </p:pic>
      <p:pic>
        <p:nvPicPr>
          <p:cNvPr id="10" name="Afbeelding 9">
            <a:hlinkClick r:id="rId14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467083"/>
            <a:ext cx="9144000" cy="390917"/>
          </a:xfrm>
          <a:prstGeom prst="rect">
            <a:avLst/>
          </a:prstGeom>
        </p:spPr>
      </p:pic>
      <p:sp>
        <p:nvSpPr>
          <p:cNvPr id="11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dirty="0" smtClean="0">
                <a:solidFill>
                  <a:srgbClr val="0000FF"/>
                </a:solidFill>
              </a:rPr>
              <a:t>www.dsm-5-nl.org</a:t>
            </a:r>
          </a:p>
        </p:txBody>
      </p:sp>
    </p:spTree>
    <p:extLst>
      <p:ext uri="{BB962C8B-B14F-4D97-AF65-F5344CB8AC3E}">
        <p14:creationId xmlns:p14="http://schemas.microsoft.com/office/powerpoint/2010/main" val="19292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ve Cento\AppData\Roaming\PixelMetrics\CaptureWiz\LastCaptures\2012-12-09_13-45-09-6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47775"/>
            <a:ext cx="8024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 bwMode="auto">
          <a:xfrm>
            <a:off x="831850" y="1989138"/>
            <a:ext cx="8020050" cy="10890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+mn-cs"/>
              </a:rPr>
              <a:t>Met DSM en ICD eindelijk betrouwbare classificatie voor psychiatrische diagnosen</a:t>
            </a:r>
          </a:p>
        </p:txBody>
      </p:sp>
      <p:sp>
        <p:nvSpPr>
          <p:cNvPr id="614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Kansen voor DSM-5 2013?</a:t>
            </a:r>
          </a:p>
        </p:txBody>
      </p:sp>
      <p:sp>
        <p:nvSpPr>
          <p:cNvPr id="615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9FCB7-2AF7-4929-A149-D7B35193EDD3}" type="slidenum">
              <a:rPr lang="en-US" altLang="nl-NL" sz="1200" smtClean="0">
                <a:solidFill>
                  <a:schemeClr val="bg1"/>
                </a:solidFill>
              </a:rPr>
              <a:pPr/>
              <a:t>17</a:t>
            </a:fld>
            <a:r>
              <a:rPr lang="en-US" altLang="nl-NL" sz="1200" dirty="0" smtClean="0">
                <a:solidFill>
                  <a:schemeClr val="bg1"/>
                </a:solidFill>
              </a:rPr>
              <a:t> /17</a:t>
            </a:r>
            <a:endParaRPr lang="en-US" altLang="nl-NL" sz="1200" dirty="0">
              <a:solidFill>
                <a:schemeClr val="bg1"/>
              </a:solidFill>
            </a:endParaRPr>
          </a:p>
        </p:txBody>
      </p:sp>
      <p:pic>
        <p:nvPicPr>
          <p:cNvPr id="6151" name="Picture 4" descr="C:\Users\Nove Cento\AppData\Roaming\PixelMetrics\CaptureWiz\LastCaptures\2012-12-09_13-50-23-5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54388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C:\Users\Nove Cento\AppData\Roaming\PixelMetrics\CaptureWiz\LastCaptures\2012-12-09_13-54-56-5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43926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C:\Users\Nove Cento\AppData\Roaming\PixelMetrics\CaptureWiz\LastCaptures\2012-12-09_13-56-27-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97238"/>
            <a:ext cx="3162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C:\Users\Nove Cento\AppData\Roaming\PixelMetrics\CaptureWiz\LastCaptures\2012-12-09_13-57-07-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941888"/>
            <a:ext cx="439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8" descr="C:\Users\Nove Cento\AppData\Roaming\PixelMetrics\CaptureWiz\LastCaptures\2012-12-09_13-58-26-5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614988"/>
            <a:ext cx="4387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0" descr="C:\Users\Nove Cento\AppData\Roaming\PixelMetrics\CaptureWiz\LastCaptures\2012-12-09_13-59-10-63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70338"/>
            <a:ext cx="3200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2" descr="C:\Users\Nove Cento\AppData\Roaming\PixelMetrics\CaptureWiz\LastCaptures\2012-12-09_14-00-09-39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482">
            <a:off x="5284788" y="5241925"/>
            <a:ext cx="3871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 bwMode="auto">
          <a:xfrm>
            <a:off x="831850" y="4005263"/>
            <a:ext cx="4387850" cy="71913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Classificatie breed verward met diagnose</a:t>
            </a:r>
            <a:endParaRPr lang="nl-NL" b="1" dirty="0">
              <a:latin typeface="Arial" charset="0"/>
              <a:cs typeface="+mn-cs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822325" y="5614988"/>
            <a:ext cx="4387850" cy="622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Populaire classificatie per abuis aangezien voor handboek</a:t>
            </a:r>
          </a:p>
        </p:txBody>
      </p:sp>
      <p:sp>
        <p:nvSpPr>
          <p:cNvPr id="18" name="Rechthoek 17"/>
          <p:cNvSpPr/>
          <p:nvPr/>
        </p:nvSpPr>
        <p:spPr bwMode="auto">
          <a:xfrm>
            <a:off x="831850" y="4914900"/>
            <a:ext cx="4387850" cy="5572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dobe Caslon Pro Bold" pitchFamily="18" charset="0"/>
                <a:cs typeface="+mn-cs"/>
              </a:rPr>
              <a:t>Farmaceutische</a:t>
            </a: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  <a:cs typeface="+mn-cs"/>
              </a:rPr>
              <a:t> industrie speelt handig in op onzekerheid</a:t>
            </a:r>
            <a:endParaRPr lang="nl-NL" sz="1800" b="1" dirty="0">
              <a:latin typeface="Adobe Garamond Pro Bold" pitchFamily="18" charset="0"/>
              <a:cs typeface="+mn-cs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9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Schandaal DSM-5 2012</a:t>
            </a:r>
          </a:p>
        </p:txBody>
      </p:sp>
      <p:sp>
        <p:nvSpPr>
          <p:cNvPr id="410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BC1C97-FB83-489C-9959-CB09F953CED7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r>
              <a:rPr lang="en-US" altLang="en-US" sz="1200" dirty="0">
                <a:solidFill>
                  <a:schemeClr val="bg1"/>
                </a:solidFill>
              </a:rPr>
              <a:t>/17</a:t>
            </a:r>
          </a:p>
        </p:txBody>
      </p:sp>
      <p:pic>
        <p:nvPicPr>
          <p:cNvPr id="4101" name="Picture 2" descr="C:\Users\Nove Cento\AppData\Roaming\PixelMetrics\CaptureWiz\LastCaptures\2012-12-09_13-45-09-6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47775"/>
            <a:ext cx="8024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Nove Cento\AppData\Roaming\PixelMetrics\CaptureWiz\LastCaptures\2012-12-09_13-50-23-5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54388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C:\Users\Nove Cento\AppData\Roaming\PixelMetrics\CaptureWiz\LastCaptures\2012-12-09_13-54-56-5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43926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Nove Cento\AppData\Roaming\PixelMetrics\CaptureWiz\LastCaptures\2012-12-09_13-56-27-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97238"/>
            <a:ext cx="3162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C:\Users\Nove Cento\AppData\Roaming\PixelMetrics\CaptureWiz\LastCaptures\2012-12-09_13-57-07-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941888"/>
            <a:ext cx="439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 descr="C:\Users\Nove Cento\AppData\Roaming\PixelMetrics\CaptureWiz\LastCaptures\2012-12-09_13-58-26-5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614988"/>
            <a:ext cx="4387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 descr="C:\Users\Nove Cento\AppData\Roaming\PixelMetrics\CaptureWiz\LastCaptures\2012-12-09_13-59-10-63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70338"/>
            <a:ext cx="3200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C:\Users\Nove Cento\AppData\Roaming\PixelMetrics\CaptureWiz\LastCaptures\2012-12-09_14-00-09-39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482">
            <a:off x="5284788" y="5241925"/>
            <a:ext cx="3871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2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1968 - Taal voor diagnostiek</a:t>
            </a:r>
          </a:p>
        </p:txBody>
      </p:sp>
      <p:sp>
        <p:nvSpPr>
          <p:cNvPr id="717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578ABC-9B2F-449B-9492-1A95D922CBA7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r>
              <a:rPr lang="en-US" altLang="en-US" sz="1200" dirty="0">
                <a:solidFill>
                  <a:schemeClr val="bg1"/>
                </a:solidFill>
              </a:rPr>
              <a:t>/17</a:t>
            </a:r>
          </a:p>
        </p:txBody>
      </p:sp>
      <p:pic>
        <p:nvPicPr>
          <p:cNvPr id="6149" name="Picture 2" descr="C:\Users\Nove Cento\AppData\Roaming\PixelMetrics\CaptureWiz\LastCaptures\2013-03-20_12-11-49-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27175"/>
            <a:ext cx="7124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Users\Nove Cento\AppData\Roaming\PixelMetrics\CaptureWiz\LastCaptures\2013-03-20_12-12-28-2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1247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hthoek 6"/>
          <p:cNvSpPr>
            <a:spLocks noChangeArrowheads="1"/>
          </p:cNvSpPr>
          <p:nvPr/>
        </p:nvSpPr>
        <p:spPr bwMode="auto">
          <a:xfrm>
            <a:off x="936625" y="4221163"/>
            <a:ext cx="752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000" dirty="0">
                <a:solidFill>
                  <a:schemeClr val="accent6"/>
                </a:solidFill>
              </a:rPr>
              <a:t>Functionele psychosen               Manisch-depressieve psychose</a:t>
            </a:r>
          </a:p>
        </p:txBody>
      </p:sp>
      <p:pic>
        <p:nvPicPr>
          <p:cNvPr id="6152" name="Picture 6" descr="http://ts4.mm.bing.net/th?id=H.4974861515620591&amp;pid=15.1&amp;H=120&amp;W=1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http://ts4.mm.bing.net/th?id=H.4981888045221779&amp;pid=15.1&amp;H=110&amp;W=16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Picture 10" descr="C:\Users\Nove Cento\AppData\Roaming\PixelMetrics\CaptureWiz\LastCaptures\2013-03-20_12-18-17-91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84763"/>
            <a:ext cx="56165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20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1959 Fundamentals of </a:t>
            </a:r>
            <a:r>
              <a:rPr lang="nl-NL" dirty="0" err="1" smtClean="0"/>
              <a:t>Taxonomy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9AEB-F5B2-2B4F-AD30-EF01FA8B389C}" type="datetime5">
              <a:rPr lang="nl-NL" smtClean="0"/>
              <a:t>6-sep-16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2A6F-56DC-804D-B355-6A0ECE94EB36}" type="slidenum">
              <a:rPr lang="en-GB" smtClean="0"/>
              <a:pPr/>
              <a:t>4</a:t>
            </a:fld>
            <a:r>
              <a:rPr lang="en-US" altLang="en-US" dirty="0">
                <a:solidFill>
                  <a:schemeClr val="bg1"/>
                </a:solidFill>
              </a:rPr>
              <a:t>/17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66738" y="1144589"/>
            <a:ext cx="4627562" cy="3713161"/>
          </a:xfrm>
        </p:spPr>
        <p:txBody>
          <a:bodyPr/>
          <a:lstStyle/>
          <a:p>
            <a:r>
              <a:rPr lang="nl-NL" dirty="0" smtClean="0"/>
              <a:t>Carl Gustav </a:t>
            </a:r>
            <a:r>
              <a:rPr lang="nl-NL" dirty="0" err="1" smtClean="0"/>
              <a:t>Hempel</a:t>
            </a:r>
            <a:r>
              <a:rPr lang="nl-NL" dirty="0" smtClean="0"/>
              <a:t> (1905 – 1997)</a:t>
            </a:r>
          </a:p>
          <a:p>
            <a:r>
              <a:rPr lang="nl-NL" dirty="0" smtClean="0"/>
              <a:t>Wetenschapstheorie – Logisch positivisme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>Belang van operationele definitie van wetenschappelijk terminologie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00FF"/>
                </a:solidFill>
              </a:rPr>
              <a:t>Beschrijving</a:t>
            </a:r>
          </a:p>
          <a:p>
            <a:endParaRPr lang="nl-NL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nl-NL" dirty="0" smtClean="0">
                <a:solidFill>
                  <a:srgbClr val="FF0000"/>
                </a:solidFill>
              </a:rPr>
              <a:t>Theoretische systematisering</a:t>
            </a:r>
          </a:p>
          <a:p>
            <a:endParaRPr lang="nl-NL" dirty="0"/>
          </a:p>
        </p:txBody>
      </p:sp>
      <p:pic>
        <p:nvPicPr>
          <p:cNvPr id="1026" name="Picture 2" descr="https://upload.wikimedia.org/wikipedia/en/thumb/b/ba/Carl_Gustav_Hempel.jpg/220px-Carl_Gustav_Hem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407478"/>
            <a:ext cx="3298190" cy="44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66738" y="5257800"/>
            <a:ext cx="416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chemeClr val="accent6"/>
                </a:solidFill>
              </a:rPr>
              <a:t>World </a:t>
            </a:r>
            <a:r>
              <a:rPr lang="nl-NL" sz="1800" dirty="0" err="1" smtClean="0">
                <a:solidFill>
                  <a:schemeClr val="accent6"/>
                </a:solidFill>
              </a:rPr>
              <a:t>Conferenence</a:t>
            </a:r>
            <a:r>
              <a:rPr lang="nl-NL" sz="1800" dirty="0" smtClean="0">
                <a:solidFill>
                  <a:schemeClr val="accent6"/>
                </a:solidFill>
              </a:rPr>
              <a:t> on Field Studies in </a:t>
            </a:r>
            <a:r>
              <a:rPr lang="nl-NL" sz="1800" dirty="0" err="1" smtClean="0">
                <a:solidFill>
                  <a:schemeClr val="accent6"/>
                </a:solidFill>
              </a:rPr>
              <a:t>the</a:t>
            </a:r>
            <a:r>
              <a:rPr lang="nl-NL" sz="1800" dirty="0" smtClean="0">
                <a:solidFill>
                  <a:schemeClr val="accent6"/>
                </a:solidFill>
              </a:rPr>
              <a:t> </a:t>
            </a:r>
            <a:r>
              <a:rPr lang="nl-NL" sz="1800" dirty="0" err="1" smtClean="0">
                <a:solidFill>
                  <a:schemeClr val="accent6"/>
                </a:solidFill>
              </a:rPr>
              <a:t>Mental</a:t>
            </a:r>
            <a:r>
              <a:rPr lang="nl-NL" sz="1800" dirty="0" smtClean="0">
                <a:solidFill>
                  <a:schemeClr val="accent6"/>
                </a:solidFill>
              </a:rPr>
              <a:t> Disorders, New York 1959 </a:t>
            </a:r>
            <a:endParaRPr lang="nl-NL" sz="1800" dirty="0">
              <a:solidFill>
                <a:schemeClr val="accent6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err="1" smtClean="0"/>
              <a:t>Diagnostic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and</a:t>
            </a:r>
            <a:r>
              <a:rPr lang="nl-NL" altLang="en-US" dirty="0" smtClean="0"/>
              <a:t> Statistical Manual (1980 - … 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0" y="1261110"/>
            <a:ext cx="3962400" cy="5257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/>
              <a:t>1952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/>
              <a:t>1968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1980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romanUcPeriod"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1994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endParaRPr lang="nl-NL" sz="2400" dirty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 startAt="5"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2013 – NL: 2014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19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874EDF-E26F-4670-A5D8-51987930DF2B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r>
              <a:rPr lang="en-US" altLang="en-US" sz="1200" dirty="0">
                <a:solidFill>
                  <a:schemeClr val="bg1"/>
                </a:solidFill>
              </a:rPr>
              <a:t>/17</a:t>
            </a:r>
          </a:p>
        </p:txBody>
      </p:sp>
      <p:pic>
        <p:nvPicPr>
          <p:cNvPr id="7174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http://stevebmd.files.wordpress.com/2011/02/dsm0220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3370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09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Medisch model</a:t>
            </a:r>
          </a:p>
        </p:txBody>
      </p:sp>
      <p:sp>
        <p:nvSpPr>
          <p:cNvPr id="3277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8DEEC9-D61F-4BB3-A521-859CE5FD22FE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r>
              <a:rPr lang="en-US" altLang="en-US" sz="1200" dirty="0">
                <a:solidFill>
                  <a:schemeClr val="bg1"/>
                </a:solidFill>
              </a:rPr>
              <a:t>/17</a:t>
            </a:r>
          </a:p>
        </p:txBody>
      </p:sp>
      <p:sp>
        <p:nvSpPr>
          <p:cNvPr id="19461" name="Tekstvak 6"/>
          <p:cNvSpPr txBox="1">
            <a:spLocks noChangeArrowheads="1"/>
          </p:cNvSpPr>
          <p:nvPr/>
        </p:nvSpPr>
        <p:spPr bwMode="auto">
          <a:xfrm>
            <a:off x="1042988" y="119697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Patiënt</a:t>
            </a:r>
          </a:p>
        </p:txBody>
      </p:sp>
      <p:sp>
        <p:nvSpPr>
          <p:cNvPr id="19462" name="Tekstvak 7"/>
          <p:cNvSpPr txBox="1">
            <a:spLocks noChangeArrowheads="1"/>
          </p:cNvSpPr>
          <p:nvPr/>
        </p:nvSpPr>
        <p:spPr bwMode="auto">
          <a:xfrm>
            <a:off x="2232025" y="2238375"/>
            <a:ext cx="219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Klachten 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verschijnselen</a:t>
            </a:r>
          </a:p>
        </p:txBody>
      </p:sp>
      <p:sp>
        <p:nvSpPr>
          <p:cNvPr id="19463" name="Tekstvak 8"/>
          <p:cNvSpPr txBox="1">
            <a:spLocks noChangeArrowheads="1"/>
          </p:cNvSpPr>
          <p:nvPr/>
        </p:nvSpPr>
        <p:spPr bwMode="auto">
          <a:xfrm>
            <a:off x="4211638" y="3687763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Diagnose</a:t>
            </a:r>
          </a:p>
        </p:txBody>
      </p:sp>
      <p:sp>
        <p:nvSpPr>
          <p:cNvPr id="19464" name="Tekstvak 10"/>
          <p:cNvSpPr txBox="1">
            <a:spLocks noChangeArrowheads="1"/>
          </p:cNvSpPr>
          <p:nvPr/>
        </p:nvSpPr>
        <p:spPr bwMode="auto">
          <a:xfrm>
            <a:off x="5795963" y="469582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Prognose</a:t>
            </a:r>
          </a:p>
        </p:txBody>
      </p:sp>
      <p:sp>
        <p:nvSpPr>
          <p:cNvPr id="19465" name="Tekstvak 11"/>
          <p:cNvSpPr txBox="1">
            <a:spLocks noChangeArrowheads="1"/>
          </p:cNvSpPr>
          <p:nvPr/>
        </p:nvSpPr>
        <p:spPr bwMode="auto">
          <a:xfrm>
            <a:off x="7019925" y="57038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Behandeling</a:t>
            </a:r>
          </a:p>
        </p:txBody>
      </p:sp>
      <p:cxnSp>
        <p:nvCxnSpPr>
          <p:cNvPr id="19466" name="Rechte verbindingslijn met pijl 12"/>
          <p:cNvCxnSpPr>
            <a:cxnSpLocks noChangeShapeType="1"/>
          </p:cNvCxnSpPr>
          <p:nvPr/>
        </p:nvCxnSpPr>
        <p:spPr bwMode="auto">
          <a:xfrm>
            <a:off x="1727200" y="1662113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7" name="Rechte verbindingslijn met pijl 14"/>
          <p:cNvCxnSpPr>
            <a:cxnSpLocks noChangeShapeType="1"/>
          </p:cNvCxnSpPr>
          <p:nvPr/>
        </p:nvCxnSpPr>
        <p:spPr bwMode="auto">
          <a:xfrm>
            <a:off x="3851275" y="3068638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8" name="Rechte verbindingslijn met pijl 15"/>
          <p:cNvCxnSpPr>
            <a:cxnSpLocks noChangeShapeType="1"/>
          </p:cNvCxnSpPr>
          <p:nvPr/>
        </p:nvCxnSpPr>
        <p:spPr bwMode="auto">
          <a:xfrm>
            <a:off x="5508625" y="4149725"/>
            <a:ext cx="863600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9" name="Rechte verbindingslijn met pijl 16"/>
          <p:cNvCxnSpPr>
            <a:cxnSpLocks noChangeShapeType="1"/>
          </p:cNvCxnSpPr>
          <p:nvPr/>
        </p:nvCxnSpPr>
        <p:spPr bwMode="auto">
          <a:xfrm>
            <a:off x="7019925" y="5157788"/>
            <a:ext cx="865188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70" name="Picture 2" descr="http://www.zivisastilom.com/images/Besplatni%20lekarski%20sav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60625"/>
            <a:ext cx="3048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28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Classificatie</a:t>
            </a:r>
          </a:p>
        </p:txBody>
      </p:sp>
      <p:sp>
        <p:nvSpPr>
          <p:cNvPr id="3379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3584CE-84F1-48FC-A763-CEFB2D789062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r>
              <a:rPr lang="en-US" altLang="en-US" sz="1200" dirty="0">
                <a:solidFill>
                  <a:schemeClr val="bg1"/>
                </a:solidFill>
              </a:rPr>
              <a:t>/17</a:t>
            </a:r>
          </a:p>
        </p:txBody>
      </p:sp>
      <p:sp>
        <p:nvSpPr>
          <p:cNvPr id="21509" name="Tekstvak 6"/>
          <p:cNvSpPr txBox="1">
            <a:spLocks noChangeArrowheads="1"/>
          </p:cNvSpPr>
          <p:nvPr/>
        </p:nvSpPr>
        <p:spPr bwMode="auto">
          <a:xfrm>
            <a:off x="1042988" y="119697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Patiënt</a:t>
            </a:r>
          </a:p>
        </p:txBody>
      </p:sp>
      <p:sp>
        <p:nvSpPr>
          <p:cNvPr id="21512" name="Tekstvak 9"/>
          <p:cNvSpPr txBox="1">
            <a:spLocks noChangeArrowheads="1"/>
          </p:cNvSpPr>
          <p:nvPr/>
        </p:nvSpPr>
        <p:spPr bwMode="auto">
          <a:xfrm>
            <a:off x="971550" y="367538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Classificatie</a:t>
            </a:r>
          </a:p>
        </p:txBody>
      </p:sp>
      <p:sp>
        <p:nvSpPr>
          <p:cNvPr id="21513" name="Tekstvak 10"/>
          <p:cNvSpPr txBox="1">
            <a:spLocks noChangeArrowheads="1"/>
          </p:cNvSpPr>
          <p:nvPr/>
        </p:nvSpPr>
        <p:spPr bwMode="auto">
          <a:xfrm>
            <a:off x="5795963" y="4695825"/>
            <a:ext cx="272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>
                <a:solidFill>
                  <a:schemeClr val="accent6"/>
                </a:solidFill>
              </a:rPr>
              <a:t>Prognose</a:t>
            </a:r>
            <a:endParaRPr lang="nl-NL" altLang="en-US" sz="2400" dirty="0">
              <a:solidFill>
                <a:schemeClr val="accent6"/>
              </a:solidFill>
            </a:endParaRPr>
          </a:p>
        </p:txBody>
      </p:sp>
      <p:cxnSp>
        <p:nvCxnSpPr>
          <p:cNvPr id="21515" name="Rechte verbindingslijn met pijl 12"/>
          <p:cNvCxnSpPr>
            <a:cxnSpLocks noChangeShapeType="1"/>
          </p:cNvCxnSpPr>
          <p:nvPr/>
        </p:nvCxnSpPr>
        <p:spPr bwMode="auto">
          <a:xfrm>
            <a:off x="1727200" y="1662113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Rechte verbindingslijn met pijl 16"/>
          <p:cNvCxnSpPr>
            <a:cxnSpLocks noChangeShapeType="1"/>
          </p:cNvCxnSpPr>
          <p:nvPr/>
        </p:nvCxnSpPr>
        <p:spPr bwMode="auto">
          <a:xfrm>
            <a:off x="7019925" y="5157788"/>
            <a:ext cx="865188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Rechte verbindingslijn met pijl 17"/>
          <p:cNvCxnSpPr>
            <a:cxnSpLocks noChangeShapeType="1"/>
          </p:cNvCxnSpPr>
          <p:nvPr/>
        </p:nvCxnSpPr>
        <p:spPr bwMode="auto">
          <a:xfrm flipH="1" flipV="1">
            <a:off x="2771775" y="3921443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20" name="Picture 6" descr="http://click.infospace.com/ClickHandler.ashx?du=http%3a%2f%2fmedia.scoutwiki.org%2fimages%2fthumb%2fc%2fce%2fEarth_globe.svg%2f256px-Earth_globe.svg.png&amp;ru=http%3a%2f%2fmedia.scoutwiki.org%2fimages%2fthumb%2fc%2fce%2fEarth_globe.svg%2f256px-Earth_globe.svg.png&amp;ld=20130320&amp;ap=18&amp;app=1&amp;c=babylon3&amp;s=babylon3&amp;coi=372380&amp;cop=main-title&amp;euip=77.165.52.3&amp;npp=18&amp;p=0&amp;pp=0&amp;pvaid=6a4b8a1a0c864d798684c57fabb9a34a&amp;ep=18&amp;mid=9&amp;hash=03A32B6D0741C839790870F533F65F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06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vak 11"/>
          <p:cNvSpPr txBox="1">
            <a:spLocks noChangeArrowheads="1"/>
          </p:cNvSpPr>
          <p:nvPr/>
        </p:nvSpPr>
        <p:spPr bwMode="auto">
          <a:xfrm>
            <a:off x="7019925" y="57038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Behandeling</a:t>
            </a:r>
          </a:p>
        </p:txBody>
      </p:sp>
      <p:sp>
        <p:nvSpPr>
          <p:cNvPr id="19" name="Tekstvak 7"/>
          <p:cNvSpPr txBox="1">
            <a:spLocks noChangeArrowheads="1"/>
          </p:cNvSpPr>
          <p:nvPr/>
        </p:nvSpPr>
        <p:spPr bwMode="auto">
          <a:xfrm>
            <a:off x="2232025" y="2238375"/>
            <a:ext cx="219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Klachten 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verschijnselen</a:t>
            </a:r>
          </a:p>
        </p:txBody>
      </p:sp>
      <p:sp>
        <p:nvSpPr>
          <p:cNvPr id="20" name="Tekstvak 8"/>
          <p:cNvSpPr txBox="1">
            <a:spLocks noChangeArrowheads="1"/>
          </p:cNvSpPr>
          <p:nvPr/>
        </p:nvSpPr>
        <p:spPr bwMode="auto">
          <a:xfrm>
            <a:off x="4211638" y="3687763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Diagnose</a:t>
            </a:r>
          </a:p>
        </p:txBody>
      </p:sp>
      <p:cxnSp>
        <p:nvCxnSpPr>
          <p:cNvPr id="21" name="Rechte verbindingslijn met pijl 14"/>
          <p:cNvCxnSpPr>
            <a:cxnSpLocks noChangeShapeType="1"/>
          </p:cNvCxnSpPr>
          <p:nvPr/>
        </p:nvCxnSpPr>
        <p:spPr bwMode="auto">
          <a:xfrm>
            <a:off x="3851275" y="3068638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met pijl 15"/>
          <p:cNvCxnSpPr>
            <a:cxnSpLocks noChangeShapeType="1"/>
          </p:cNvCxnSpPr>
          <p:nvPr/>
        </p:nvCxnSpPr>
        <p:spPr bwMode="auto">
          <a:xfrm>
            <a:off x="5508625" y="4149725"/>
            <a:ext cx="863600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Afbeelding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0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Classificatie – de wereld op zijn kop</a:t>
            </a:r>
          </a:p>
        </p:txBody>
      </p:sp>
      <p:sp>
        <p:nvSpPr>
          <p:cNvPr id="3482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76A80E-C852-4112-AC92-69C35FC3CC0E}" type="slidenum">
              <a:rPr lang="en-US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r>
              <a:rPr lang="en-US" altLang="en-US" sz="1200" dirty="0">
                <a:solidFill>
                  <a:schemeClr val="bg1"/>
                </a:solidFill>
              </a:rPr>
              <a:t>/17</a:t>
            </a:r>
          </a:p>
        </p:txBody>
      </p:sp>
      <p:sp>
        <p:nvSpPr>
          <p:cNvPr id="22533" name="Tekstvak 6"/>
          <p:cNvSpPr txBox="1">
            <a:spLocks noChangeArrowheads="1"/>
          </p:cNvSpPr>
          <p:nvPr/>
        </p:nvSpPr>
        <p:spPr bwMode="auto">
          <a:xfrm>
            <a:off x="897732" y="119697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Patiënt</a:t>
            </a:r>
          </a:p>
        </p:txBody>
      </p:sp>
      <p:sp>
        <p:nvSpPr>
          <p:cNvPr id="22536" name="Tekstvak 9"/>
          <p:cNvSpPr txBox="1">
            <a:spLocks noChangeArrowheads="1"/>
          </p:cNvSpPr>
          <p:nvPr/>
        </p:nvSpPr>
        <p:spPr bwMode="auto">
          <a:xfrm>
            <a:off x="826294" y="370586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Classificatie</a:t>
            </a:r>
          </a:p>
        </p:txBody>
      </p:sp>
      <p:cxnSp>
        <p:nvCxnSpPr>
          <p:cNvPr id="22539" name="Rechte verbindingslijn met pijl 12"/>
          <p:cNvCxnSpPr>
            <a:cxnSpLocks noChangeShapeType="1"/>
          </p:cNvCxnSpPr>
          <p:nvPr/>
        </p:nvCxnSpPr>
        <p:spPr bwMode="auto">
          <a:xfrm>
            <a:off x="1727200" y="1662113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1" name="Rechte verbindingslijn met pijl 16"/>
          <p:cNvCxnSpPr>
            <a:cxnSpLocks noChangeShapeType="1"/>
          </p:cNvCxnSpPr>
          <p:nvPr/>
        </p:nvCxnSpPr>
        <p:spPr bwMode="auto">
          <a:xfrm>
            <a:off x="7019925" y="5157788"/>
            <a:ext cx="865188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42" name="Picture 6" descr="http://click.infospace.com/ClickHandler.ashx?du=http%3a%2f%2fmedia.scoutwiki.org%2fimages%2fthumb%2fc%2fce%2fEarth_globe.svg%2f256px-Earth_globe.svg.png&amp;ru=http%3a%2f%2fmedia.scoutwiki.org%2fimages%2fthumb%2fc%2fce%2fEarth_globe.svg%2f256px-Earth_globe.svg.png&amp;ld=20130320&amp;ap=18&amp;app=1&amp;c=babylon3&amp;s=babylon3&amp;coi=372380&amp;cop=main-title&amp;euip=77.165.52.3&amp;npp=18&amp;p=0&amp;pp=0&amp;pvaid=6a4b8a1a0c864d798684c57fabb9a34a&amp;ep=18&amp;mid=9&amp;hash=03A32B6D0741C839790870F533F65F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06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kstvak 2"/>
          <p:cNvSpPr txBox="1">
            <a:spLocks noChangeArrowheads="1"/>
          </p:cNvSpPr>
          <p:nvPr/>
        </p:nvSpPr>
        <p:spPr bwMode="auto">
          <a:xfrm>
            <a:off x="1258094" y="4023360"/>
            <a:ext cx="424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4400" dirty="0">
                <a:solidFill>
                  <a:srgbClr val="FF0000"/>
                </a:solidFill>
              </a:rPr>
              <a:t>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800" dirty="0">
                <a:solidFill>
                  <a:srgbClr val="FF0000"/>
                </a:solidFill>
              </a:rPr>
              <a:t>testkenmerken</a:t>
            </a:r>
          </a:p>
        </p:txBody>
      </p:sp>
      <p:cxnSp>
        <p:nvCxnSpPr>
          <p:cNvPr id="22544" name="Rechte verbindingslijn met pijl 17"/>
          <p:cNvCxnSpPr>
            <a:cxnSpLocks noChangeShapeType="1"/>
          </p:cNvCxnSpPr>
          <p:nvPr/>
        </p:nvCxnSpPr>
        <p:spPr bwMode="auto">
          <a:xfrm flipH="1" flipV="1">
            <a:off x="2771775" y="3951923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5" name="Rechte verbindingslijn met pijl 20"/>
          <p:cNvCxnSpPr>
            <a:cxnSpLocks noChangeShapeType="1"/>
          </p:cNvCxnSpPr>
          <p:nvPr/>
        </p:nvCxnSpPr>
        <p:spPr bwMode="auto">
          <a:xfrm flipH="1">
            <a:off x="1798638" y="3043873"/>
            <a:ext cx="757237" cy="61912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vak 10"/>
          <p:cNvSpPr txBox="1">
            <a:spLocks noChangeArrowheads="1"/>
          </p:cNvSpPr>
          <p:nvPr/>
        </p:nvSpPr>
        <p:spPr bwMode="auto">
          <a:xfrm>
            <a:off x="5795963" y="469582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Prognose</a:t>
            </a:r>
          </a:p>
        </p:txBody>
      </p:sp>
      <p:sp>
        <p:nvSpPr>
          <p:cNvPr id="20" name="Tekstvak 11"/>
          <p:cNvSpPr txBox="1">
            <a:spLocks noChangeArrowheads="1"/>
          </p:cNvSpPr>
          <p:nvPr/>
        </p:nvSpPr>
        <p:spPr bwMode="auto">
          <a:xfrm>
            <a:off x="7019925" y="57038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Behandeling</a:t>
            </a:r>
          </a:p>
        </p:txBody>
      </p:sp>
      <p:sp>
        <p:nvSpPr>
          <p:cNvPr id="21" name="Tekstvak 7"/>
          <p:cNvSpPr txBox="1">
            <a:spLocks noChangeArrowheads="1"/>
          </p:cNvSpPr>
          <p:nvPr/>
        </p:nvSpPr>
        <p:spPr bwMode="auto">
          <a:xfrm>
            <a:off x="2232025" y="2238375"/>
            <a:ext cx="219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Klachten 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verschijnselen</a:t>
            </a:r>
          </a:p>
        </p:txBody>
      </p:sp>
      <p:sp>
        <p:nvSpPr>
          <p:cNvPr id="22" name="Tekstvak 8"/>
          <p:cNvSpPr txBox="1">
            <a:spLocks noChangeArrowheads="1"/>
          </p:cNvSpPr>
          <p:nvPr/>
        </p:nvSpPr>
        <p:spPr bwMode="auto">
          <a:xfrm>
            <a:off x="4211638" y="3687763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Diagnose</a:t>
            </a:r>
          </a:p>
        </p:txBody>
      </p:sp>
      <p:cxnSp>
        <p:nvCxnSpPr>
          <p:cNvPr id="23" name="Rechte verbindingslijn met pijl 15"/>
          <p:cNvCxnSpPr>
            <a:cxnSpLocks noChangeShapeType="1"/>
          </p:cNvCxnSpPr>
          <p:nvPr/>
        </p:nvCxnSpPr>
        <p:spPr bwMode="auto">
          <a:xfrm>
            <a:off x="5508625" y="4149725"/>
            <a:ext cx="863600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Afbeelding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09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brengt de DSM-5?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FCE0-5F09-411C-8F5E-01F85AF13D17}" type="slidenum">
              <a:rPr lang="en-US" altLang="nl-NL" smtClean="0"/>
              <a:pPr/>
              <a:t>9</a:t>
            </a:fld>
            <a:r>
              <a:rPr lang="en-US" altLang="en-US" dirty="0">
                <a:solidFill>
                  <a:schemeClr val="bg1"/>
                </a:solidFill>
              </a:rPr>
              <a:t>/17</a:t>
            </a:r>
            <a:endParaRPr lang="en-US" altLang="nl-NL" dirty="0"/>
          </a:p>
        </p:txBody>
      </p:sp>
      <p:pic>
        <p:nvPicPr>
          <p:cNvPr id="8" name="Picture 2" descr="https://www.boompsychologie.nl/afbeeldingen/nieuws/dsm_serie_ii_a_3d_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6" y="971547"/>
            <a:ext cx="53530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79" y="6558265"/>
            <a:ext cx="2597121" cy="33530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76" y="6553200"/>
            <a:ext cx="47979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4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C Basispresentatie_NL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587</TotalTime>
  <Words>387</Words>
  <Application>Microsoft Office PowerPoint</Application>
  <PresentationFormat>Diavoorstelling (4:3)</PresentationFormat>
  <Paragraphs>234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ＭＳ Ｐゴシック</vt:lpstr>
      <vt:lpstr>Adobe Caslon Pro Bold</vt:lpstr>
      <vt:lpstr>Adobe Garamond Pro Bold</vt:lpstr>
      <vt:lpstr>Arial</vt:lpstr>
      <vt:lpstr>Calibri</vt:lpstr>
      <vt:lpstr>Times</vt:lpstr>
      <vt:lpstr>Wingdings</vt:lpstr>
      <vt:lpstr>LUMC Basispresentatie_NL</vt:lpstr>
      <vt:lpstr>De DSM-5 komt er aan</vt:lpstr>
      <vt:lpstr>Schandaal DSM-5 2012</vt:lpstr>
      <vt:lpstr>1968 - Taal voor diagnostiek</vt:lpstr>
      <vt:lpstr>1959 Fundamentals of Taxonomy </vt:lpstr>
      <vt:lpstr>Diagnostic and Statistical Manual (1980 - … )</vt:lpstr>
      <vt:lpstr>Medisch model</vt:lpstr>
      <vt:lpstr>Classificatie</vt:lpstr>
      <vt:lpstr>Classificatie – de wereld op zijn kop</vt:lpstr>
      <vt:lpstr>Wat brengt de DSM-5?</vt:lpstr>
      <vt:lpstr>Wat brengt de DSM-5?</vt:lpstr>
      <vt:lpstr>Nieuwe hoofdstukken / -namen</vt:lpstr>
      <vt:lpstr>Stoornissen</vt:lpstr>
      <vt:lpstr>Selectie van nieuwe stoornissen</vt:lpstr>
      <vt:lpstr>Selectie van aanpassingen</vt:lpstr>
      <vt:lpstr>Stoornissen voor verder onderzoek</vt:lpstr>
      <vt:lpstr>Waar zijn we met de DSM-5</vt:lpstr>
      <vt:lpstr>Kansen voor DSM-5 2013?</vt:lpstr>
    </vt:vector>
  </TitlesOfParts>
  <Company>LUMC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Dalmijn, V.M.W. (PSY)</dc:creator>
  <cp:lastModifiedBy>AMvanHemert</cp:lastModifiedBy>
  <cp:revision>39</cp:revision>
  <cp:lastPrinted>2016-09-06T06:21:59Z</cp:lastPrinted>
  <dcterms:created xsi:type="dcterms:W3CDTF">2015-08-20T13:44:16Z</dcterms:created>
  <dcterms:modified xsi:type="dcterms:W3CDTF">2016-09-06T06:29:27Z</dcterms:modified>
</cp:coreProperties>
</file>