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4" r:id="rId2"/>
    <p:sldMasterId id="2147483677" r:id="rId3"/>
  </p:sldMasterIdLst>
  <p:notesMasterIdLst>
    <p:notesMasterId r:id="rId28"/>
  </p:notesMasterIdLst>
  <p:handoutMasterIdLst>
    <p:handoutMasterId r:id="rId29"/>
  </p:handoutMasterIdLst>
  <p:sldIdLst>
    <p:sldId id="265" r:id="rId4"/>
    <p:sldId id="290" r:id="rId5"/>
    <p:sldId id="300" r:id="rId6"/>
    <p:sldId id="299" r:id="rId7"/>
    <p:sldId id="306" r:id="rId8"/>
    <p:sldId id="307" r:id="rId9"/>
    <p:sldId id="289" r:id="rId10"/>
    <p:sldId id="303" r:id="rId11"/>
    <p:sldId id="308" r:id="rId12"/>
    <p:sldId id="295" r:id="rId13"/>
    <p:sldId id="318" r:id="rId14"/>
    <p:sldId id="309" r:id="rId15"/>
    <p:sldId id="319" r:id="rId16"/>
    <p:sldId id="311" r:id="rId17"/>
    <p:sldId id="310" r:id="rId18"/>
    <p:sldId id="296" r:id="rId19"/>
    <p:sldId id="312" r:id="rId20"/>
    <p:sldId id="313" r:id="rId21"/>
    <p:sldId id="302" r:id="rId22"/>
    <p:sldId id="315" r:id="rId23"/>
    <p:sldId id="317" r:id="rId24"/>
    <p:sldId id="314" r:id="rId25"/>
    <p:sldId id="316" r:id="rId26"/>
    <p:sldId id="291" r:id="rId27"/>
  </p:sldIdLst>
  <p:sldSz cx="9144000" cy="6858000" type="screen4x3"/>
  <p:notesSz cx="685800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orient="horz" pos="90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pos="358">
          <p15:clr>
            <a:srgbClr val="A4A3A4"/>
          </p15:clr>
        </p15:guide>
        <p15:guide id="8" pos="5227">
          <p15:clr>
            <a:srgbClr val="A4A3A4"/>
          </p15:clr>
        </p15:guide>
        <p15:guide id="9" pos="631">
          <p15:clr>
            <a:srgbClr val="A4A3A4"/>
          </p15:clr>
        </p15:guide>
        <p15:guide id="10" pos="1542">
          <p15:clr>
            <a:srgbClr val="A4A3A4"/>
          </p15:clr>
        </p15:guide>
        <p15:guide id="11" pos="3681">
          <p15:clr>
            <a:srgbClr val="A4A3A4"/>
          </p15:clr>
        </p15:guide>
        <p15:guide id="12" pos="2052">
          <p15:clr>
            <a:srgbClr val="A4A3A4"/>
          </p15:clr>
        </p15:guide>
        <p15:guide id="13" pos="535">
          <p15:clr>
            <a:srgbClr val="A4A3A4"/>
          </p15:clr>
        </p15:guide>
        <p15:guide id="14" pos="2356">
          <p15:clr>
            <a:srgbClr val="A4A3A4"/>
          </p15:clr>
        </p15:guide>
        <p15:guide id="15" pos="5577">
          <p15:clr>
            <a:srgbClr val="A4A3A4"/>
          </p15:clr>
        </p15:guide>
        <p15:guide id="16" pos="947">
          <p15:clr>
            <a:srgbClr val="A4A3A4"/>
          </p15:clr>
        </p15:guide>
        <p15:guide id="17" pos="4687">
          <p15:clr>
            <a:srgbClr val="A4A3A4"/>
          </p15:clr>
        </p15:guide>
        <p15:guide id="18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EB832D"/>
    <a:srgbClr val="56A454"/>
    <a:srgbClr val="DD1D23"/>
    <a:srgbClr val="14BCEE"/>
    <a:srgbClr val="B4E6FF"/>
    <a:srgbClr val="B3DEF5"/>
    <a:srgbClr val="B3E5FE"/>
    <a:srgbClr val="11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006" autoAdjust="0"/>
    <p:restoredTop sz="941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32" y="56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7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Blad1!$B$3:$B$5</c:f>
              <c:numCache>
                <c:formatCode>General</c:formatCode>
                <c:ptCount val="3"/>
                <c:pt idx="0">
                  <c:v>800</c:v>
                </c:pt>
                <c:pt idx="1">
                  <c:v>200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Blad1!$B$24:$B$26</c:f>
              <c:numCache>
                <c:formatCode>General</c:formatCode>
                <c:ptCount val="3"/>
                <c:pt idx="0">
                  <c:v>800</c:v>
                </c:pt>
                <c:pt idx="1">
                  <c:v>180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Blad1!$B$3:$B$5</c:f>
              <c:numCache>
                <c:formatCode>General</c:formatCode>
                <c:ptCount val="3"/>
                <c:pt idx="0">
                  <c:v>800</c:v>
                </c:pt>
                <c:pt idx="1">
                  <c:v>200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67489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67489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911688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11688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202"/>
            <a:ext cx="50292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9275736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75736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01C01BB-2824-B743-B17B-703492C1863F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6-jul-16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6-jul-16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4A12E-6374-4005-ADBA-38439485DFFD}" type="datetime6">
              <a:rPr lang="nl-NL"/>
              <a:pPr>
                <a:defRPr/>
              </a:pPr>
              <a:t>juli ’16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1D69-B9C8-42B8-8997-6633AC449DA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4988097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umc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92813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E75ECF-C407-4CBB-98A5-3A9F952B103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4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38E47-FED0-4FF7-BBEA-87B180F18DF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0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C48A7-CEFC-4928-B48A-28E9A1E02F2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5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9EA45-91B4-4D74-A84C-562E76636D0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7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6E26A-CE72-4AA1-AA32-6591793BF0B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4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9D0E5-E103-4FAA-95D8-35F394CDFD4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C8836-610E-454D-A267-5C9A27AEB71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9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1F2C7-EE3A-41A8-A3E1-E8C82A17DCE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9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19E9A-F038-46DF-883E-A3CC49420BD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3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3BC49-9F69-4F8C-AF8D-31D4C9CDEF3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81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31E14-8440-45BC-A1D8-E1B8F4F9599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1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49467-39F0-45FB-A56E-A86D9D32CB0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28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676900"/>
            <a:ext cx="19446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304925"/>
          </a:xfrm>
          <a:prstGeom prst="rect">
            <a:avLst/>
          </a:prstGeom>
          <a:solidFill>
            <a:srgbClr val="5F1F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nl-NL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79388"/>
          </a:xfrm>
          <a:prstGeom prst="rect">
            <a:avLst/>
          </a:prstGeom>
          <a:solidFill>
            <a:srgbClr val="5F1F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601E80"/>
              </a:solidFill>
              <a:latin typeface="Arial" charset="0"/>
              <a:ea typeface="+mn-ea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88238" y="993775"/>
            <a:ext cx="1908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nl-NL" sz="120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www.psychiatrieweb.nl</a:t>
            </a:r>
            <a:endParaRPr lang="nl-NL" altLang="nl-NL" sz="1200" smtClean="0">
              <a:solidFill>
                <a:srgbClr val="FFFFFF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557338"/>
            <a:ext cx="8637587" cy="4319587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5375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84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23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4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2133600"/>
            <a:ext cx="424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2133600"/>
            <a:ext cx="42433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8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 smtClean="0"/>
              <a:t>Gegevensuitwisseling in zorg en veiligheid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34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09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4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86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0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53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179388"/>
            <a:ext cx="2159000" cy="5840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326187" cy="5840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6-jul-16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 smtClean="0"/>
              <a:t>Gegevensuitwisseling in zorg en veiligheid</a:t>
            </a:r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6-jul-16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6-jul-16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6-jul-16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1" hangingPunct="1">
              <a:defRPr/>
            </a:pPr>
            <a:endParaRPr lang="nl-NL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1" hangingPunct="1">
              <a:defRPr/>
            </a:pPr>
            <a:endParaRPr lang="nl-NL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eaLnBrk="1" hangingPunct="1"/>
            <a:fld id="{9885CDD4-3A43-4269-A913-3D008D89AF11}" type="slidenum">
              <a:rPr lang="nl-NL" altLang="nl-NL" smtClean="0">
                <a:solidFill>
                  <a:srgbClr val="000000"/>
                </a:solidFill>
                <a:ea typeface="+mn-ea"/>
              </a:rPr>
              <a:pPr eaLnBrk="1" hangingPunct="1"/>
              <a:t>‹nr.›</a:t>
            </a:fld>
            <a:endParaRPr lang="nl-NL" altLang="nl-NL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31" name="Picture 11" descr="lumc_log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nl-NL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nl-NL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133600"/>
            <a:ext cx="8637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0"/>
            <a:r>
              <a:rPr lang="nl-NL" altLang="nl-NL" smtClean="0"/>
              <a:t>Derde niveau</a:t>
            </a:r>
          </a:p>
          <a:p>
            <a:pPr lvl="1"/>
            <a:r>
              <a:rPr lang="nl-NL" altLang="nl-NL" smtClean="0"/>
              <a:t>Vierde niveau</a:t>
            </a:r>
          </a:p>
          <a:p>
            <a:pPr lvl="2"/>
            <a:r>
              <a:rPr lang="nl-NL" altLang="nl-NL" smtClean="0"/>
              <a:t>Vijfde niveau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1304925"/>
          </a:xfrm>
          <a:prstGeom prst="rect">
            <a:avLst/>
          </a:prstGeom>
          <a:solidFill>
            <a:srgbClr val="5F1F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nl-NL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705600"/>
            <a:ext cx="9144000" cy="179388"/>
          </a:xfrm>
          <a:prstGeom prst="rect">
            <a:avLst/>
          </a:prstGeom>
          <a:solidFill>
            <a:srgbClr val="5F1F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solidFill>
                <a:srgbClr val="601E80"/>
              </a:solidFill>
              <a:latin typeface="Arial" charset="0"/>
              <a:ea typeface="+mn-ea"/>
            </a:endParaRPr>
          </a:p>
        </p:txBody>
      </p:sp>
      <p:pic>
        <p:nvPicPr>
          <p:cNvPr id="1031" name="Picture 13" descr="logo C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676900"/>
            <a:ext cx="19446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79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0008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0008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Extramurale cliënten en hun privacy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geheim van de GGZ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Prof </a:t>
            </a:r>
            <a:r>
              <a:rPr lang="nl-NL" dirty="0" err="1" smtClean="0"/>
              <a:t>dr</a:t>
            </a:r>
            <a:r>
              <a:rPr lang="nl-NL" dirty="0" smtClean="0"/>
              <a:t> Bert van Hemert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Afdeling Psychiatrie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NL" dirty="0" smtClean="0"/>
              <a:t>Leiden</a:t>
            </a:r>
            <a:endParaRPr lang="nl-NL" dirty="0"/>
          </a:p>
        </p:txBody>
      </p:sp>
      <p:pic>
        <p:nvPicPr>
          <p:cNvPr id="2" name="Tijdelijke aanduiding voor afbeelding 1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8611" y="2467056"/>
            <a:ext cx="1637547" cy="12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nl-NL" altLang="nl-NL" kern="0" dirty="0" smtClean="0"/>
              <a:t>Vrijwilligheid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Samenwerken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Vertrouwen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Bestwil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geheim van de GGZ 2 – Dwang en drang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Gegevensuitwisseling in zorg en veiligheid</a:t>
            </a:r>
            <a:endParaRPr lang="en-GB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8313" y="1380121"/>
            <a:ext cx="828040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endParaRPr lang="nl-NL" altLang="nl-NL" sz="1000" dirty="0" smtClean="0">
              <a:solidFill>
                <a:schemeClr val="bg1"/>
              </a:solidFill>
            </a:endParaRPr>
          </a:p>
          <a:p>
            <a:pPr algn="l"/>
            <a:r>
              <a:rPr lang="nl-NL" altLang="nl-NL" dirty="0" smtClean="0">
                <a:solidFill>
                  <a:schemeClr val="bg1"/>
                </a:solidFill>
              </a:rPr>
              <a:t>  Autonomie                                                                         Dwang</a:t>
            </a:r>
          </a:p>
          <a:p>
            <a:pPr algn="l"/>
            <a:endParaRPr lang="nl-NL" altLang="nl-NL" sz="10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0712" y="2451009"/>
            <a:ext cx="1637547" cy="1214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r">
              <a:lnSpc>
                <a:spcPct val="90000"/>
              </a:lnSpc>
            </a:pPr>
            <a:r>
              <a:rPr lang="nl-NL" altLang="nl-NL" kern="0" dirty="0" smtClean="0"/>
              <a:t>BOPZ</a:t>
            </a:r>
          </a:p>
          <a:p>
            <a:pPr algn="r">
              <a:lnSpc>
                <a:spcPct val="90000"/>
              </a:lnSpc>
            </a:pPr>
            <a:r>
              <a:rPr lang="nl-NL" altLang="nl-NL" kern="0" dirty="0" smtClean="0"/>
              <a:t>Dwang</a:t>
            </a:r>
          </a:p>
          <a:p>
            <a:pPr algn="r">
              <a:lnSpc>
                <a:spcPct val="90000"/>
              </a:lnSpc>
            </a:pPr>
            <a:r>
              <a:rPr lang="nl-NL" altLang="nl-NL" kern="0" dirty="0" smtClean="0"/>
              <a:t>Onvrijheid</a:t>
            </a:r>
          </a:p>
          <a:p>
            <a:pPr algn="r">
              <a:lnSpc>
                <a:spcPct val="90000"/>
              </a:lnSpc>
            </a:pPr>
            <a:r>
              <a:rPr lang="nl-NL" altLang="nl-NL" kern="0" dirty="0" smtClean="0"/>
              <a:t>Bestwil</a:t>
            </a:r>
          </a:p>
        </p:txBody>
      </p:sp>
      <p:pic>
        <p:nvPicPr>
          <p:cNvPr id="12" name="Picture 2" descr="http://2.bp.blogspot.com/-h2XGyF3Hcso/VdbqMZbWYBI/AAAAAAAAFYk/lRd-HRNUYDw/s1600/IMG_3253_Zw-W_LR_D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19" y="4535905"/>
            <a:ext cx="2685055" cy="1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nu.nl/m/4z0xhuqavqrk_wd640.jpg/honderden-patienten-verhuizen-nieuw-ziekenhuis-ensch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1" y="4535905"/>
            <a:ext cx="2732421" cy="1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4595" y="2463042"/>
            <a:ext cx="1637547" cy="12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nl-NL" altLang="nl-NL" kern="0" dirty="0" smtClean="0"/>
              <a:t>Vrijwilligheid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>
                <a:solidFill>
                  <a:srgbClr val="FF0000"/>
                </a:solidFill>
              </a:rPr>
              <a:t>Samenwerken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>
                <a:solidFill>
                  <a:srgbClr val="FF0000"/>
                </a:solidFill>
              </a:rPr>
              <a:t>Vertrouwen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Bestwil</a:t>
            </a:r>
          </a:p>
        </p:txBody>
      </p:sp>
      <p:sp>
        <p:nvSpPr>
          <p:cNvPr id="14" name="Rechthoek 13"/>
          <p:cNvSpPr/>
          <p:nvPr/>
        </p:nvSpPr>
        <p:spPr bwMode="auto">
          <a:xfrm>
            <a:off x="7091363" y="1191126"/>
            <a:ext cx="1571374" cy="249053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8611" y="2467056"/>
            <a:ext cx="1637547" cy="12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nl-NL" altLang="nl-NL" kern="0" dirty="0" smtClean="0"/>
              <a:t>Vrijwilligheid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Samenwerken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Vertrouwen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Bestwil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geheim van de GGZ 2 – Dwang en drang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Gegevensuitwisseling in zorg en veiligheid</a:t>
            </a:r>
            <a:endParaRPr lang="en-GB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8313" y="1380121"/>
            <a:ext cx="828040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endParaRPr lang="nl-NL" altLang="nl-NL" sz="1000" dirty="0" smtClean="0">
              <a:solidFill>
                <a:schemeClr val="bg1"/>
              </a:solidFill>
            </a:endParaRPr>
          </a:p>
          <a:p>
            <a:pPr algn="l"/>
            <a:r>
              <a:rPr lang="nl-NL" altLang="nl-NL" dirty="0" smtClean="0">
                <a:solidFill>
                  <a:schemeClr val="bg1"/>
                </a:solidFill>
              </a:rPr>
              <a:t>  Autonomie                                                                         Dwang</a:t>
            </a:r>
          </a:p>
          <a:p>
            <a:pPr algn="l"/>
            <a:endParaRPr lang="nl-NL" altLang="nl-NL" sz="10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0712" y="2451009"/>
            <a:ext cx="1637547" cy="1214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r">
              <a:lnSpc>
                <a:spcPct val="90000"/>
              </a:lnSpc>
            </a:pPr>
            <a:r>
              <a:rPr lang="nl-NL" altLang="nl-NL" kern="0" dirty="0" smtClean="0"/>
              <a:t>BOPZ</a:t>
            </a:r>
          </a:p>
          <a:p>
            <a:pPr algn="r">
              <a:lnSpc>
                <a:spcPct val="90000"/>
              </a:lnSpc>
            </a:pPr>
            <a:r>
              <a:rPr lang="nl-NL" altLang="nl-NL" kern="0" dirty="0" smtClean="0"/>
              <a:t>Dwang</a:t>
            </a:r>
          </a:p>
          <a:p>
            <a:pPr algn="r">
              <a:lnSpc>
                <a:spcPct val="90000"/>
              </a:lnSpc>
            </a:pPr>
            <a:r>
              <a:rPr lang="nl-NL" altLang="nl-NL" kern="0" dirty="0" smtClean="0"/>
              <a:t>Onvrijheid</a:t>
            </a:r>
          </a:p>
          <a:p>
            <a:pPr algn="r">
              <a:lnSpc>
                <a:spcPct val="90000"/>
              </a:lnSpc>
            </a:pPr>
            <a:r>
              <a:rPr lang="nl-NL" altLang="nl-NL" kern="0" dirty="0" smtClean="0"/>
              <a:t>Bestwil</a:t>
            </a:r>
          </a:p>
        </p:txBody>
      </p:sp>
      <p:pic>
        <p:nvPicPr>
          <p:cNvPr id="12" name="Picture 2" descr="http://2.bp.blogspot.com/-h2XGyF3Hcso/VdbqMZbWYBI/AAAAAAAAFYk/lRd-HRNUYDw/s1600/IMG_3253_Zw-W_LR_D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19" y="4535905"/>
            <a:ext cx="2685055" cy="1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nu.nl/m/4z0xhuqavqrk_wd640.jpg/honderden-patienten-verhuizen-nieuw-ziekenhuis-ensch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1" y="4535905"/>
            <a:ext cx="2732421" cy="1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JL-RECHTS 12"/>
          <p:cNvSpPr/>
          <p:nvPr/>
        </p:nvSpPr>
        <p:spPr bwMode="auto">
          <a:xfrm flipH="1">
            <a:off x="2884948" y="2372147"/>
            <a:ext cx="3907635" cy="119112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4595" y="2463042"/>
            <a:ext cx="1637547" cy="12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nl-NL" altLang="nl-NL" kern="0" dirty="0" smtClean="0"/>
              <a:t>Vrijwilligheid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>
                <a:solidFill>
                  <a:srgbClr val="FF0000"/>
                </a:solidFill>
              </a:rPr>
              <a:t>Samenwerken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>
                <a:solidFill>
                  <a:srgbClr val="FF0000"/>
                </a:solidFill>
              </a:rPr>
              <a:t>Vertrouwen</a:t>
            </a:r>
          </a:p>
          <a:p>
            <a:pPr>
              <a:lnSpc>
                <a:spcPct val="90000"/>
              </a:lnSpc>
            </a:pPr>
            <a:r>
              <a:rPr lang="nl-NL" altLang="nl-NL" kern="0" dirty="0" smtClean="0"/>
              <a:t>Bestwil</a:t>
            </a:r>
          </a:p>
        </p:txBody>
      </p:sp>
      <p:sp>
        <p:nvSpPr>
          <p:cNvPr id="14" name="Rechthoek 13"/>
          <p:cNvSpPr/>
          <p:nvPr/>
        </p:nvSpPr>
        <p:spPr bwMode="auto">
          <a:xfrm>
            <a:off x="566738" y="1235079"/>
            <a:ext cx="1775403" cy="249053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38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geheim van de GGZ 3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Behandeling helpt niet altijd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Gegevensuitwisseling in zorg en veiligheid</a:t>
            </a:r>
            <a:endParaRPr lang="en-GB" dirty="0"/>
          </a:p>
        </p:txBody>
      </p:sp>
      <p:pic>
        <p:nvPicPr>
          <p:cNvPr id="1026" name="Picture 2" descr="http://stcm.nl/imgs/m/5/5d5885258c1fe007fc4728188fcd8f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844992"/>
            <a:ext cx="5641022" cy="31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 en overlast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77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74" y="960758"/>
            <a:ext cx="1345530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 en overlast – </a:t>
            </a:r>
            <a:r>
              <a:rPr lang="nl-NL" dirty="0" smtClean="0">
                <a:solidFill>
                  <a:srgbClr val="FFFF00"/>
                </a:solidFill>
              </a:rPr>
              <a:t>Gegevensuitwisseling !?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solidFill>
            <a:srgbClr val="FF00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FFFF00"/>
                </a:solidFill>
              </a:rPr>
              <a:t>Politie </a:t>
            </a:r>
            <a:r>
              <a:rPr lang="nl-NL" sz="1800" b="1" dirty="0">
                <a:solidFill>
                  <a:srgbClr val="FFFF00"/>
                </a:solidFill>
              </a:rPr>
              <a:t>&amp;</a:t>
            </a:r>
            <a:r>
              <a:rPr lang="nl-NL" sz="1800" b="1" dirty="0" smtClean="0">
                <a:solidFill>
                  <a:srgbClr val="FFFF0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2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565" y="972881"/>
            <a:ext cx="1353887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Wet- en regelgeving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Gegevensuitwisseling in zorg en veiligheid</a:t>
            </a:r>
            <a:endParaRPr lang="en-GB" dirty="0"/>
          </a:p>
        </p:txBody>
      </p:sp>
      <p:pic>
        <p:nvPicPr>
          <p:cNvPr id="6146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23" y="1996407"/>
            <a:ext cx="1345530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337" y="4132136"/>
            <a:ext cx="1353887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6738" y="1533526"/>
            <a:ext cx="2232025" cy="37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altLang="nl-NL" sz="3200" b="1" kern="0" dirty="0" smtClean="0"/>
              <a:t>EER</a:t>
            </a:r>
            <a:endParaRPr lang="en-US" altLang="nl-NL" sz="3200" kern="0" dirty="0" smtClean="0"/>
          </a:p>
          <a:p>
            <a:endParaRPr lang="nl-NL" altLang="nl-NL" sz="3200" kern="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75350" y="4694912"/>
            <a:ext cx="2232025" cy="4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altLang="nl-NL" sz="2800" kern="0" dirty="0" err="1" smtClean="0">
                <a:solidFill>
                  <a:srgbClr val="00B050"/>
                </a:solidFill>
              </a:rPr>
              <a:t>Recht</a:t>
            </a:r>
            <a:endParaRPr lang="en-US" altLang="nl-NL" sz="2800" kern="0" dirty="0" smtClean="0">
              <a:solidFill>
                <a:srgbClr val="00B050"/>
              </a:solidFill>
            </a:endParaRPr>
          </a:p>
          <a:p>
            <a:endParaRPr lang="nl-NL" altLang="nl-NL" sz="2800" kern="0" dirty="0" smtClean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59187" y="3308538"/>
            <a:ext cx="1404687" cy="79019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altLang="nl-NL" sz="2800" kern="0" dirty="0" err="1" smtClean="0">
                <a:solidFill>
                  <a:srgbClr val="CC00FF"/>
                </a:solidFill>
              </a:rPr>
              <a:t>Ethiek</a:t>
            </a:r>
            <a:endParaRPr lang="en-US" altLang="nl-NL" sz="2800" kern="0" dirty="0" smtClean="0">
              <a:solidFill>
                <a:srgbClr val="CC00FF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682750" y="2329822"/>
            <a:ext cx="2232025" cy="67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altLang="nl-NL" sz="2800" kern="0" dirty="0" smtClean="0">
                <a:solidFill>
                  <a:srgbClr val="FF0000"/>
                </a:solidFill>
              </a:rPr>
              <a:t>Etiquette</a:t>
            </a:r>
          </a:p>
        </p:txBody>
      </p:sp>
    </p:spTree>
    <p:extLst>
      <p:ext uri="{BB962C8B-B14F-4D97-AF65-F5344CB8AC3E}">
        <p14:creationId xmlns:p14="http://schemas.microsoft.com/office/powerpoint/2010/main" val="29226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Joost</a:t>
            </a:r>
            <a:r>
              <a:rPr lang="en-GB" dirty="0" smtClean="0"/>
              <a:t> </a:t>
            </a:r>
            <a:r>
              <a:rPr lang="en-GB" dirty="0" err="1" smtClean="0"/>
              <a:t>Bernsen’s</a:t>
            </a:r>
            <a:r>
              <a:rPr lang="en-GB" dirty="0" smtClean="0"/>
              <a:t> </a:t>
            </a:r>
            <a:r>
              <a:rPr lang="en-GB" dirty="0" err="1" smtClean="0"/>
              <a:t>onvermoed</a:t>
            </a:r>
            <a:r>
              <a:rPr lang="en-GB" dirty="0" smtClean="0"/>
              <a:t> talent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1380482"/>
            <a:ext cx="3203098" cy="2541813"/>
          </a:xfrm>
          <a:prstGeom prst="rect">
            <a:avLst/>
          </a:prstGeom>
        </p:spPr>
      </p:pic>
      <p:pic>
        <p:nvPicPr>
          <p:cNvPr id="1026" name="Picture 2" descr="http://www.pinkpepper.nl/upload/workshopfotos/79_salsapinkpe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20" y="3080919"/>
            <a:ext cx="3099301" cy="30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OGGZ </a:t>
            </a:r>
            <a:endParaRPr lang="nl-NL" altLang="nl-NL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993062" cy="13668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nl-NL" sz="2400" smtClean="0"/>
              <a:t>Alle activiteiten op het gebied van de geestelijke volksgezondheid die niet worden uitgevoerd op geleide van een individuele hulpvraag</a:t>
            </a:r>
            <a:endParaRPr lang="nl-NL" altLang="nl-NL" sz="24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49300" y="3143250"/>
            <a:ext cx="4038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dirty="0" err="1">
                <a:solidFill>
                  <a:srgbClr val="000000"/>
                </a:solidFill>
                <a:latin typeface="Tahoma" charset="0"/>
                <a:ea typeface="+mn-ea"/>
              </a:rPr>
              <a:t>Collectieve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+mn-e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+mn-ea"/>
              </a:rPr>
              <a:t>preventie</a:t>
            </a:r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  <a:p>
            <a:pPr marL="442913" indent="-442913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charset="0"/>
                <a:ea typeface="+mn-ea"/>
              </a:rPr>
              <a:t>3. 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+mn-ea"/>
              </a:rPr>
              <a:t>Bereiken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+mn-ea"/>
              </a:rPr>
              <a:t> van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+mn-ea"/>
              </a:rPr>
              <a:t>kwetsbare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+mn-e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+mn-ea"/>
              </a:rPr>
              <a:t>groepen</a:t>
            </a:r>
            <a:endParaRPr lang="nl-NL" dirty="0">
              <a:solidFill>
                <a:srgbClr val="000000"/>
              </a:solidFill>
              <a:latin typeface="Tahoma" charset="0"/>
              <a:ea typeface="+mn-ea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937125" y="3170238"/>
            <a:ext cx="359568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 charset="0"/>
                <a:ea typeface="+mn-ea"/>
              </a:rPr>
              <a:t>2.  </a:t>
            </a:r>
            <a:r>
              <a:rPr lang="en-US" dirty="0" err="1">
                <a:solidFill>
                  <a:srgbClr val="000000"/>
                </a:solidFill>
                <a:latin typeface="Tahoma" charset="0"/>
                <a:ea typeface="+mn-ea"/>
              </a:rPr>
              <a:t>Meldpunt</a:t>
            </a:r>
            <a:endParaRPr lang="en-US" dirty="0">
              <a:solidFill>
                <a:srgbClr val="000000"/>
              </a:solidFill>
              <a:latin typeface="Tahoma" charset="0"/>
              <a:ea typeface="+mn-ea"/>
            </a:endParaRPr>
          </a:p>
          <a:p>
            <a:pPr marL="442913" indent="-442913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 charset="0"/>
                <a:ea typeface="+mn-ea"/>
              </a:rPr>
              <a:t>4.  </a:t>
            </a:r>
            <a:r>
              <a:rPr lang="en-US" dirty="0" err="1">
                <a:solidFill>
                  <a:srgbClr val="FF0000"/>
                </a:solidFill>
                <a:latin typeface="Tahoma" charset="0"/>
                <a:ea typeface="+mn-ea"/>
              </a:rPr>
              <a:t>Bevorderen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+mn-ea"/>
              </a:rPr>
              <a:t> van </a:t>
            </a:r>
            <a:r>
              <a:rPr lang="en-US" dirty="0" err="1">
                <a:solidFill>
                  <a:srgbClr val="FF0000"/>
                </a:solidFill>
                <a:latin typeface="Tahoma" charset="0"/>
                <a:ea typeface="+mn-ea"/>
              </a:rPr>
              <a:t>samenwerking</a:t>
            </a:r>
            <a:endParaRPr lang="nl-NL" dirty="0">
              <a:solidFill>
                <a:srgbClr val="FF0000"/>
              </a:solidFill>
              <a:latin typeface="Tahoma" charset="0"/>
              <a:ea typeface="+mn-ea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8675" y="4778375"/>
            <a:ext cx="79200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altLang="nl-NL" sz="2400" smtClean="0">
                <a:solidFill>
                  <a:srgbClr val="000000"/>
                </a:solidFill>
                <a:ea typeface="+mn-ea"/>
              </a:rPr>
              <a:t>   Coördinerende regie: gemeente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altLang="nl-NL" sz="2400" smtClean="0">
                <a:solidFill>
                  <a:srgbClr val="000000"/>
                </a:solidFill>
                <a:ea typeface="+mn-ea"/>
              </a:rPr>
              <a:t>   Uitvoering: samenwerkende instellingen</a:t>
            </a: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755650" y="16287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nl-NL" sz="3600" smtClean="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pic>
        <p:nvPicPr>
          <p:cNvPr id="12296" name="Picture 26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6072188"/>
            <a:ext cx="1358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3502" y="1066800"/>
            <a:ext cx="39624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u="sng" dirty="0" smtClean="0"/>
              <a:t>Politie &amp; justitie</a:t>
            </a:r>
            <a:endParaRPr lang="nl-NL" altLang="nl-NL" sz="2400" dirty="0"/>
          </a:p>
          <a:p>
            <a:pPr>
              <a:lnSpc>
                <a:spcPct val="90000"/>
              </a:lnSpc>
            </a:pPr>
            <a:endParaRPr lang="nl-NL" altLang="nl-NL" sz="2400" dirty="0" smtClean="0"/>
          </a:p>
          <a:p>
            <a:pPr>
              <a:lnSpc>
                <a:spcPct val="90000"/>
              </a:lnSpc>
            </a:pPr>
            <a:endParaRPr lang="nl-NL" altLang="nl-NL" sz="2400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8302" y="1066800"/>
            <a:ext cx="39624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u="sng" dirty="0" smtClean="0"/>
              <a:t>GGZ</a:t>
            </a:r>
            <a:endParaRPr lang="nl-NL" altLang="nl-NL" sz="2400" u="sng" dirty="0"/>
          </a:p>
          <a:p>
            <a:pPr>
              <a:lnSpc>
                <a:spcPct val="90000"/>
              </a:lnSpc>
            </a:pPr>
            <a:endParaRPr lang="nl-NL" altLang="nl-NL" sz="2400" dirty="0"/>
          </a:p>
        </p:txBody>
      </p:sp>
      <p:sp>
        <p:nvSpPr>
          <p:cNvPr id="2" name="Rechthoek 1"/>
          <p:cNvSpPr/>
          <p:nvPr/>
        </p:nvSpPr>
        <p:spPr bwMode="auto">
          <a:xfrm>
            <a:off x="573502" y="3489156"/>
            <a:ext cx="7656095" cy="101065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Hulpverlening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4403552" y="1870822"/>
            <a:ext cx="3834059" cy="10106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" charset="0"/>
                <a:ea typeface="ＭＳ Ｐゴシック" charset="0"/>
              </a:rPr>
              <a:t>Gezondheidszorg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561470" y="1870822"/>
            <a:ext cx="3830050" cy="1010653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Handhaven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dirty="0" smtClean="0"/>
              <a:t>Zorg en overlast – </a:t>
            </a:r>
            <a:r>
              <a:rPr lang="nl-NL" dirty="0" smtClean="0">
                <a:solidFill>
                  <a:srgbClr val="FFFF00"/>
                </a:solidFill>
              </a:rPr>
              <a:t>Gegevensuitwisseling !?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35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Joost</a:t>
            </a:r>
            <a:r>
              <a:rPr lang="en-GB" dirty="0" smtClean="0"/>
              <a:t> </a:t>
            </a:r>
            <a:r>
              <a:rPr lang="en-GB" dirty="0" err="1" smtClean="0"/>
              <a:t>Bernsen’s</a:t>
            </a:r>
            <a:r>
              <a:rPr lang="en-GB" dirty="0" smtClean="0"/>
              <a:t> </a:t>
            </a:r>
            <a:r>
              <a:rPr lang="en-GB" dirty="0" err="1" smtClean="0"/>
              <a:t>onvermoed</a:t>
            </a:r>
            <a:r>
              <a:rPr lang="en-GB" dirty="0" smtClean="0"/>
              <a:t> talent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1380482"/>
            <a:ext cx="3203098" cy="2541813"/>
          </a:xfrm>
          <a:prstGeom prst="rect">
            <a:avLst/>
          </a:prstGeom>
        </p:spPr>
      </p:pic>
      <p:pic>
        <p:nvPicPr>
          <p:cNvPr id="1026" name="Picture 2" descr="http://www.pinkpepper.nl/upload/workshopfotos/79_salsapinkpe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20" y="3080919"/>
            <a:ext cx="3099301" cy="30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74" y="960758"/>
            <a:ext cx="1345530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 en overlast – </a:t>
            </a:r>
            <a:r>
              <a:rPr lang="nl-NL" dirty="0" smtClean="0">
                <a:solidFill>
                  <a:srgbClr val="FFFF00"/>
                </a:solidFill>
              </a:rPr>
              <a:t>Samenwerking in een netwerk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2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565" y="972881"/>
            <a:ext cx="1353887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us.123rf.com/450wm/isselee/isselee1303/isselee130300133/18179363-zijaanzicht-van-een-schaap-tegen-een-witte-achtergrond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2" y="1129036"/>
            <a:ext cx="1280375" cy="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us.123rf.com/450wm/isselee/isselee1303/isselee130300133/18179363-zijaanzicht-van-een-schaap-tegen-een-witte-achtergrond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6171" y="1077858"/>
            <a:ext cx="1287214" cy="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74" y="960758"/>
            <a:ext cx="1345530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 en overlast – </a:t>
            </a:r>
            <a:r>
              <a:rPr lang="nl-NL" dirty="0" smtClean="0">
                <a:solidFill>
                  <a:srgbClr val="FFFF00"/>
                </a:solidFill>
              </a:rPr>
              <a:t>Samenwerking in een netwerk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2" name="Picture 2" descr="http://www.schleich-shop.eu/1047-thickbox_default/schleich-13785-zwart-sch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565" y="972881"/>
            <a:ext cx="1353887" cy="13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us.123rf.com/450wm/isselee/isselee1303/isselee130300133/18179363-zijaanzicht-van-een-schaap-tegen-een-witte-achtergrond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2" y="1129036"/>
            <a:ext cx="1280375" cy="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us.123rf.com/450wm/isselee/isselee1303/isselee130300133/18179363-zijaanzicht-van-een-schaap-tegen-een-witte-achtergrond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6171" y="1077858"/>
            <a:ext cx="1287214" cy="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3" name="Rectangle 10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34" name="AutoShape 1026"/>
          <p:cNvSpPr>
            <a:spLocks noChangeArrowheads="1"/>
          </p:cNvSpPr>
          <p:nvPr/>
        </p:nvSpPr>
        <p:spPr bwMode="auto">
          <a:xfrm>
            <a:off x="5507038" y="1628775"/>
            <a:ext cx="1944687" cy="1728788"/>
          </a:xfrm>
          <a:prstGeom prst="irregularSeal1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signaleren</a:t>
            </a:r>
            <a:endParaRPr lang="nl-NL" altLang="nl-NL" sz="1800" b="1" smtClean="0">
              <a:solidFill>
                <a:srgbClr val="FFFFFF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35" name="Rectangle 1027"/>
          <p:cNvSpPr>
            <a:spLocks noChangeArrowheads="1"/>
          </p:cNvSpPr>
          <p:nvPr/>
        </p:nvSpPr>
        <p:spPr bwMode="auto">
          <a:xfrm>
            <a:off x="215900" y="188913"/>
            <a:ext cx="860425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36" name="Rectangle 1028"/>
          <p:cNvSpPr>
            <a:spLocks noChangeArrowheads="1"/>
          </p:cNvSpPr>
          <p:nvPr/>
        </p:nvSpPr>
        <p:spPr bwMode="auto">
          <a:xfrm>
            <a:off x="0" y="5876925"/>
            <a:ext cx="1835150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37" name="Rectangle 1029"/>
          <p:cNvSpPr>
            <a:spLocks noChangeArrowheads="1"/>
          </p:cNvSpPr>
          <p:nvPr/>
        </p:nvSpPr>
        <p:spPr bwMode="auto">
          <a:xfrm>
            <a:off x="1116013" y="287338"/>
            <a:ext cx="7810500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Algemene bevolking</a:t>
            </a:r>
            <a:endParaRPr lang="nl-NL" altLang="nl-NL" sz="18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38" name="Rectangle 1030"/>
          <p:cNvSpPr>
            <a:spLocks noChangeArrowheads="1"/>
          </p:cNvSpPr>
          <p:nvPr/>
        </p:nvSpPr>
        <p:spPr bwMode="auto">
          <a:xfrm>
            <a:off x="1692275" y="1412875"/>
            <a:ext cx="143986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l-NL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Politie</a:t>
            </a:r>
          </a:p>
        </p:txBody>
      </p:sp>
      <p:sp>
        <p:nvSpPr>
          <p:cNvPr id="69639" name="Rectangle 1031"/>
          <p:cNvSpPr>
            <a:spLocks noChangeArrowheads="1"/>
          </p:cNvSpPr>
          <p:nvPr/>
        </p:nvSpPr>
        <p:spPr bwMode="auto">
          <a:xfrm>
            <a:off x="1116013" y="6048375"/>
            <a:ext cx="7810500" cy="6207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Ge</a:t>
            </a:r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ï</a:t>
            </a:r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ndiceerde zorg</a:t>
            </a:r>
            <a:endParaRPr lang="nl-NL" altLang="nl-NL" sz="1800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0" name="Rectangle 1032"/>
          <p:cNvSpPr>
            <a:spLocks noChangeArrowheads="1"/>
          </p:cNvSpPr>
          <p:nvPr/>
        </p:nvSpPr>
        <p:spPr bwMode="auto">
          <a:xfrm>
            <a:off x="1116013" y="3717925"/>
            <a:ext cx="4176712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Inventarisatie en toeleiding</a:t>
            </a:r>
            <a:endParaRPr lang="nl-NL" altLang="nl-NL" sz="18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1" name="Rectangle 1033"/>
          <p:cNvSpPr>
            <a:spLocks noChangeArrowheads="1"/>
          </p:cNvSpPr>
          <p:nvPr/>
        </p:nvSpPr>
        <p:spPr bwMode="auto">
          <a:xfrm>
            <a:off x="1116013" y="4868863"/>
            <a:ext cx="2301875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Persoonsgerichte </a:t>
            </a:r>
          </a:p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aanpak</a:t>
            </a:r>
            <a:endParaRPr lang="nl-NL" altLang="nl-NL" sz="18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2" name="Rectangle 1034"/>
          <p:cNvSpPr>
            <a:spLocks noChangeArrowheads="1"/>
          </p:cNvSpPr>
          <p:nvPr/>
        </p:nvSpPr>
        <p:spPr bwMode="auto">
          <a:xfrm>
            <a:off x="323850" y="260350"/>
            <a:ext cx="576263" cy="64087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Monitoring</a:t>
            </a:r>
            <a:endParaRPr lang="nl-NL" altLang="nl-NL" sz="18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3" name="Line 1035"/>
          <p:cNvSpPr>
            <a:spLocks noChangeShapeType="1"/>
          </p:cNvSpPr>
          <p:nvPr/>
        </p:nvSpPr>
        <p:spPr bwMode="auto">
          <a:xfrm>
            <a:off x="2484438" y="9810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4" name="Line 1036"/>
          <p:cNvSpPr>
            <a:spLocks noChangeShapeType="1"/>
          </p:cNvSpPr>
          <p:nvPr/>
        </p:nvSpPr>
        <p:spPr bwMode="auto">
          <a:xfrm>
            <a:off x="3924300" y="32861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5" name="Line 1037"/>
          <p:cNvSpPr>
            <a:spLocks noChangeShapeType="1"/>
          </p:cNvSpPr>
          <p:nvPr/>
        </p:nvSpPr>
        <p:spPr bwMode="auto">
          <a:xfrm>
            <a:off x="1979613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6" name="Line 1038"/>
          <p:cNvSpPr>
            <a:spLocks noChangeShapeType="1"/>
          </p:cNvSpPr>
          <p:nvPr/>
        </p:nvSpPr>
        <p:spPr bwMode="auto">
          <a:xfrm>
            <a:off x="2411413" y="55895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7" name="Line 1039"/>
          <p:cNvSpPr>
            <a:spLocks noChangeShapeType="1"/>
          </p:cNvSpPr>
          <p:nvPr/>
        </p:nvSpPr>
        <p:spPr bwMode="auto">
          <a:xfrm>
            <a:off x="3924300" y="451008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8" name="Line 1040"/>
          <p:cNvSpPr>
            <a:spLocks noChangeShapeType="1"/>
          </p:cNvSpPr>
          <p:nvPr/>
        </p:nvSpPr>
        <p:spPr bwMode="auto">
          <a:xfrm>
            <a:off x="5364163" y="9810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49" name="Line 1041"/>
          <p:cNvSpPr>
            <a:spLocks noChangeShapeType="1"/>
          </p:cNvSpPr>
          <p:nvPr/>
        </p:nvSpPr>
        <p:spPr bwMode="auto">
          <a:xfrm>
            <a:off x="2484438" y="32861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0" name="Line 1042"/>
          <p:cNvSpPr>
            <a:spLocks noChangeShapeType="1"/>
          </p:cNvSpPr>
          <p:nvPr/>
        </p:nvSpPr>
        <p:spPr bwMode="auto">
          <a:xfrm>
            <a:off x="2195513" y="44386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1" name="Rectangle 1043"/>
          <p:cNvSpPr>
            <a:spLocks noChangeArrowheads="1"/>
          </p:cNvSpPr>
          <p:nvPr/>
        </p:nvSpPr>
        <p:spPr bwMode="auto">
          <a:xfrm>
            <a:off x="1116013" y="2565400"/>
            <a:ext cx="4176712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Meld-  en </a:t>
            </a:r>
            <a:r>
              <a:rPr lang="nl-NL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coördinatie</a:t>
            </a:r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punt</a:t>
            </a:r>
            <a:endParaRPr lang="nl-NL" altLang="nl-NL" sz="18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2" name="Line 1044"/>
          <p:cNvSpPr>
            <a:spLocks noChangeShapeType="1"/>
          </p:cNvSpPr>
          <p:nvPr/>
        </p:nvSpPr>
        <p:spPr bwMode="auto">
          <a:xfrm>
            <a:off x="2484438" y="2133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3" name="Rectangle 1045"/>
          <p:cNvSpPr>
            <a:spLocks noChangeArrowheads="1"/>
          </p:cNvSpPr>
          <p:nvPr/>
        </p:nvSpPr>
        <p:spPr bwMode="auto">
          <a:xfrm>
            <a:off x="4645025" y="1412875"/>
            <a:ext cx="158273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Lokaal</a:t>
            </a:r>
          </a:p>
          <a:p>
            <a:pPr algn="ctr" eaLnBrk="1" hangingPunct="1"/>
            <a:r>
              <a:rPr lang="en-US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zorgnetwerk</a:t>
            </a:r>
            <a:endParaRPr lang="nl-NL" altLang="nl-NL" sz="1800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4" name="Rectangle 1046"/>
          <p:cNvSpPr>
            <a:spLocks noChangeArrowheads="1"/>
          </p:cNvSpPr>
          <p:nvPr/>
        </p:nvSpPr>
        <p:spPr bwMode="auto">
          <a:xfrm>
            <a:off x="3203575" y="1412875"/>
            <a:ext cx="13684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l-NL" altLang="nl-NL" sz="1800" b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Corporaties</a:t>
            </a:r>
          </a:p>
        </p:txBody>
      </p:sp>
      <p:sp>
        <p:nvSpPr>
          <p:cNvPr id="69655" name="Line 1047"/>
          <p:cNvSpPr>
            <a:spLocks noChangeShapeType="1"/>
          </p:cNvSpPr>
          <p:nvPr/>
        </p:nvSpPr>
        <p:spPr bwMode="auto">
          <a:xfrm>
            <a:off x="3924300" y="2133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6" name="Line 1048"/>
          <p:cNvSpPr>
            <a:spLocks noChangeShapeType="1"/>
          </p:cNvSpPr>
          <p:nvPr/>
        </p:nvSpPr>
        <p:spPr bwMode="auto">
          <a:xfrm>
            <a:off x="5076825" y="2133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7" name="Line 1049"/>
          <p:cNvSpPr>
            <a:spLocks noChangeShapeType="1"/>
          </p:cNvSpPr>
          <p:nvPr/>
        </p:nvSpPr>
        <p:spPr bwMode="auto">
          <a:xfrm>
            <a:off x="5651500" y="2133600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8" name="Line 1050"/>
          <p:cNvSpPr>
            <a:spLocks noChangeShapeType="1"/>
          </p:cNvSpPr>
          <p:nvPr/>
        </p:nvSpPr>
        <p:spPr bwMode="auto">
          <a:xfrm>
            <a:off x="3924300" y="9810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59" name="Line 1051"/>
          <p:cNvSpPr>
            <a:spLocks noChangeShapeType="1"/>
          </p:cNvSpPr>
          <p:nvPr/>
        </p:nvSpPr>
        <p:spPr bwMode="auto">
          <a:xfrm>
            <a:off x="1403350" y="105251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60" name="Line 1052"/>
          <p:cNvSpPr>
            <a:spLocks noChangeShapeType="1"/>
          </p:cNvSpPr>
          <p:nvPr/>
        </p:nvSpPr>
        <p:spPr bwMode="auto">
          <a:xfrm>
            <a:off x="1258888" y="3429000"/>
            <a:ext cx="7489825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61" name="AutoShape 1053"/>
          <p:cNvSpPr>
            <a:spLocks noChangeArrowheads="1"/>
          </p:cNvSpPr>
          <p:nvPr/>
        </p:nvSpPr>
        <p:spPr bwMode="auto">
          <a:xfrm>
            <a:off x="7380288" y="1052513"/>
            <a:ext cx="1368425" cy="4824412"/>
          </a:xfrm>
          <a:prstGeom prst="downArrow">
            <a:avLst>
              <a:gd name="adj1" fmla="val 42731"/>
              <a:gd name="adj2" fmla="val 590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nl-NL" b="1" smtClean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9662" name="AutoShape 1054"/>
          <p:cNvSpPr>
            <a:spLocks noChangeArrowheads="1"/>
          </p:cNvSpPr>
          <p:nvPr/>
        </p:nvSpPr>
        <p:spPr bwMode="auto">
          <a:xfrm>
            <a:off x="4427538" y="4078288"/>
            <a:ext cx="1944687" cy="1655762"/>
          </a:xfrm>
          <a:prstGeom prst="irregularSeal1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nl-NL" sz="1800" b="1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</a:rPr>
              <a:t>Toeleiden</a:t>
            </a:r>
            <a:endParaRPr lang="nl-NL" altLang="nl-NL" sz="1800" b="1" smtClean="0">
              <a:solidFill>
                <a:srgbClr val="FFFFFF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45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1" grpId="0" animBg="1"/>
      <p:bldP spid="69644" grpId="0" animBg="1"/>
      <p:bldP spid="69645" grpId="0" animBg="1"/>
      <p:bldP spid="69646" grpId="0" animBg="1"/>
      <p:bldP spid="69647" grpId="0" animBg="1"/>
      <p:bldP spid="69649" grpId="0" animBg="1"/>
      <p:bldP spid="696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takes two to tango</a:t>
            </a:r>
            <a:endParaRPr lang="en-GB" dirty="0"/>
          </a:p>
        </p:txBody>
      </p:sp>
      <p:pic>
        <p:nvPicPr>
          <p:cNvPr id="1026" name="Picture 2" descr="http://www.pinkpepper.nl/upload/workshopfotos/79_salsapinkpe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167897"/>
            <a:ext cx="4981075" cy="4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79" y="1431925"/>
            <a:ext cx="3747771" cy="374777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B18F10-C56E-2942-8023-63F4C343C5B6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1304925" y="2635803"/>
            <a:ext cx="7524751" cy="3418922"/>
          </a:xfrm>
        </p:spPr>
        <p:txBody>
          <a:bodyPr/>
          <a:lstStyle/>
          <a:p>
            <a:r>
              <a:rPr lang="en-GB" dirty="0" smtClean="0"/>
              <a:t>GGD</a:t>
            </a:r>
          </a:p>
          <a:p>
            <a:endParaRPr lang="en-GB" dirty="0"/>
          </a:p>
          <a:p>
            <a:r>
              <a:rPr lang="en-GB" dirty="0" err="1" smtClean="0"/>
              <a:t>Uw</a:t>
            </a:r>
            <a:r>
              <a:rPr lang="en-GB" dirty="0" smtClean="0"/>
              <a:t> partner in </a:t>
            </a:r>
            <a:r>
              <a:rPr lang="en-GB" dirty="0" err="1" smtClean="0"/>
              <a:t>zorg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veiligheid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4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geheim van de GGZ</a:t>
            </a:r>
            <a:endParaRPr lang="nl-NL" dirty="0"/>
          </a:p>
        </p:txBody>
      </p:sp>
      <p:pic>
        <p:nvPicPr>
          <p:cNvPr id="11266" name="Picture 2" descr="http://dewijdeblik.com/cache/com_zoo/images/rijnveste_a19373e66af5b07dd97084755288da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259138"/>
            <a:ext cx="6844715" cy="51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dia.datemypet.com/wp-content/uploads/2014/03/mysterious-woman-1024x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59138"/>
            <a:ext cx="6844714" cy="51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/>
          <p:cNvSpPr txBox="1">
            <a:spLocks/>
          </p:cNvSpPr>
          <p:nvPr/>
        </p:nvSpPr>
        <p:spPr bwMode="auto">
          <a:xfrm>
            <a:off x="531796" y="1074816"/>
            <a:ext cx="22828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nl-NL" altLang="nl-NL" sz="2400" kern="0" dirty="0" smtClean="0"/>
              <a:t>DSM-5 Cluster</a:t>
            </a:r>
          </a:p>
          <a:p>
            <a:r>
              <a:rPr lang="nl-NL" altLang="nl-NL" sz="2400" kern="0" dirty="0" smtClean="0"/>
              <a:t>    1</a:t>
            </a:r>
          </a:p>
          <a:p>
            <a:r>
              <a:rPr lang="nl-NL" altLang="nl-NL" sz="2400" kern="0" dirty="0" smtClean="0"/>
              <a:t>    2</a:t>
            </a:r>
          </a:p>
          <a:p>
            <a:r>
              <a:rPr lang="nl-NL" altLang="nl-NL" sz="2400" kern="0" dirty="0" smtClean="0"/>
              <a:t>    3</a:t>
            </a:r>
          </a:p>
          <a:p>
            <a:r>
              <a:rPr lang="nl-NL" altLang="nl-NL" sz="2400" kern="0" dirty="0" smtClean="0"/>
              <a:t>    4</a:t>
            </a:r>
          </a:p>
          <a:p>
            <a:r>
              <a:rPr lang="nl-NL" altLang="nl-NL" sz="2400" kern="0" dirty="0" smtClean="0"/>
              <a:t>    5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1214591" y="1074816"/>
            <a:ext cx="396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8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nl-NL" sz="2400" kern="0" dirty="0" smtClean="0"/>
          </a:p>
          <a:p>
            <a:pPr>
              <a:defRPr/>
            </a:pPr>
            <a:r>
              <a:rPr lang="nl-NL" sz="2400" kern="0" dirty="0" smtClean="0"/>
              <a:t>Neurocognitief</a:t>
            </a:r>
          </a:p>
          <a:p>
            <a:pPr>
              <a:defRPr/>
            </a:pPr>
            <a:r>
              <a:rPr lang="nl-NL" sz="2400" kern="0" dirty="0" err="1" smtClean="0"/>
              <a:t>Neurodevelopmental</a:t>
            </a:r>
            <a:endParaRPr lang="nl-NL" sz="2400" kern="0" dirty="0" smtClean="0"/>
          </a:p>
          <a:p>
            <a:pPr>
              <a:defRPr/>
            </a:pPr>
            <a:r>
              <a:rPr lang="nl-NL" sz="2400" kern="0" dirty="0" smtClean="0"/>
              <a:t>Psychotisch</a:t>
            </a:r>
          </a:p>
          <a:p>
            <a:pPr>
              <a:defRPr/>
            </a:pPr>
            <a:r>
              <a:rPr lang="nl-NL" sz="2400" kern="0" dirty="0" smtClean="0"/>
              <a:t>Emoties</a:t>
            </a:r>
          </a:p>
          <a:p>
            <a:pPr>
              <a:defRPr/>
            </a:pPr>
            <a:r>
              <a:rPr lang="nl-NL" sz="2400" kern="0" dirty="0" err="1" smtClean="0"/>
              <a:t>Externaliserend</a:t>
            </a:r>
            <a:endParaRPr lang="nl-NL" sz="2400" kern="0" dirty="0" smtClean="0"/>
          </a:p>
          <a:p>
            <a:pPr>
              <a:defRPr/>
            </a:pPr>
            <a:endParaRPr lang="nl-NL" sz="2400" kern="0" dirty="0" smtClean="0"/>
          </a:p>
          <a:p>
            <a:pPr>
              <a:defRPr/>
            </a:pPr>
            <a:endParaRPr lang="nl-NL" sz="2400" kern="0" dirty="0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Het geheim van de GGZ 1 - Diversiteit</a:t>
            </a:r>
          </a:p>
        </p:txBody>
      </p:sp>
      <p:sp>
        <p:nvSpPr>
          <p:cNvPr id="22533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B267EC3-2F02-49B9-85DE-DBE63E276B2B}" type="datetime6">
              <a:rPr lang="nl-NL" sz="1200" smtClean="0">
                <a:solidFill>
                  <a:schemeClr val="bg1"/>
                </a:solidFill>
              </a:rPr>
              <a:pPr>
                <a:defRPr/>
              </a:pPr>
              <a:t>juli ’16</a:t>
            </a:fld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253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5E6D15-3564-4828-BFCA-D3E285FB88E0}" type="slidenum">
              <a:rPr lang="en-US" altLang="nl-NL" sz="1200">
                <a:solidFill>
                  <a:schemeClr val="bg1"/>
                </a:solidFill>
              </a:rPr>
              <a:pPr/>
              <a:t>4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cxnSp>
        <p:nvCxnSpPr>
          <p:cNvPr id="12295" name="Rechte verbindingslijn 8"/>
          <p:cNvCxnSpPr>
            <a:cxnSpLocks noChangeShapeType="1"/>
          </p:cNvCxnSpPr>
          <p:nvPr/>
        </p:nvCxnSpPr>
        <p:spPr bwMode="auto">
          <a:xfrm>
            <a:off x="153480" y="1628775"/>
            <a:ext cx="76327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6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157788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media.nu.nl/m/4z0xhuqavqrk_wd640.jpg/honderden-patienten-verhuizen-nieuw-ziekenhuis-ensche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8" y="1566362"/>
            <a:ext cx="3356812" cy="21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2354737" cy="5257800"/>
          </a:xfrm>
        </p:spPr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828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35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Het geheim van de GGZ 1 - Diversiteit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77355" y="1137231"/>
            <a:ext cx="396240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sz="2400" dirty="0" smtClean="0"/>
          </a:p>
          <a:p>
            <a:pPr marL="0" indent="0">
              <a:buFontTx/>
              <a:buNone/>
              <a:defRPr/>
            </a:pPr>
            <a:r>
              <a:rPr lang="nl-NL" sz="2400" dirty="0" smtClean="0"/>
              <a:t>Neurocognitief</a:t>
            </a:r>
          </a:p>
          <a:p>
            <a:pPr marL="0" indent="0">
              <a:buFontTx/>
              <a:buNone/>
              <a:defRPr/>
            </a:pPr>
            <a:r>
              <a:rPr lang="nl-NL" sz="2400" dirty="0" err="1" smtClean="0"/>
              <a:t>Neurodevelopmental</a:t>
            </a:r>
            <a:endParaRPr lang="nl-NL" sz="2400" dirty="0" smtClean="0"/>
          </a:p>
          <a:p>
            <a:pPr marL="0" indent="0">
              <a:buFontTx/>
              <a:buNone/>
              <a:defRPr/>
            </a:pPr>
            <a:r>
              <a:rPr lang="nl-NL" sz="2400" dirty="0" smtClean="0"/>
              <a:t>Psychotisch</a:t>
            </a:r>
          </a:p>
          <a:p>
            <a:pPr marL="0" indent="0">
              <a:buFontTx/>
              <a:buNone/>
              <a:defRPr/>
            </a:pPr>
            <a:r>
              <a:rPr lang="nl-NL" sz="2400" dirty="0" smtClean="0"/>
              <a:t>Emoties</a:t>
            </a:r>
          </a:p>
          <a:p>
            <a:pPr marL="0" indent="0">
              <a:buFontTx/>
              <a:buNone/>
              <a:defRPr/>
            </a:pPr>
            <a:r>
              <a:rPr lang="nl-NL" sz="2400" dirty="0" err="1" smtClean="0">
                <a:solidFill>
                  <a:srgbClr val="FF0000"/>
                </a:solidFill>
              </a:rPr>
              <a:t>Externaliserend</a:t>
            </a:r>
            <a:endParaRPr lang="nl-NL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nl-NL" sz="2400" dirty="0" smtClean="0"/>
          </a:p>
          <a:p>
            <a:pPr>
              <a:defRPr/>
            </a:pPr>
            <a:endParaRPr lang="nl-NL" sz="2400" dirty="0"/>
          </a:p>
        </p:txBody>
      </p:sp>
      <p:sp>
        <p:nvSpPr>
          <p:cNvPr id="12292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570557" y="1137231"/>
            <a:ext cx="2282825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l-NL" altLang="nl-NL" sz="2400" dirty="0" smtClean="0"/>
              <a:t>DSM-5 Cluster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    1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    2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    3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    4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    </a:t>
            </a:r>
            <a:r>
              <a:rPr lang="nl-NL" altLang="nl-NL" sz="2400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533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B267EC3-2F02-49B9-85DE-DBE63E276B2B}" type="datetime6">
              <a:rPr lang="nl-NL" sz="1200" smtClean="0">
                <a:solidFill>
                  <a:schemeClr val="bg1"/>
                </a:solidFill>
              </a:rPr>
              <a:pPr>
                <a:defRPr/>
              </a:pPr>
              <a:t>juli ’16</a:t>
            </a:fld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253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5E6D15-3564-4828-BFCA-D3E285FB88E0}" type="slidenum">
              <a:rPr lang="en-US" altLang="nl-NL" sz="1200">
                <a:solidFill>
                  <a:schemeClr val="bg1"/>
                </a:solidFill>
              </a:rPr>
              <a:pPr/>
              <a:t>6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cxnSp>
        <p:nvCxnSpPr>
          <p:cNvPr id="12295" name="Rechte verbindingslijn 8"/>
          <p:cNvCxnSpPr>
            <a:cxnSpLocks noChangeShapeType="1"/>
          </p:cNvCxnSpPr>
          <p:nvPr/>
        </p:nvCxnSpPr>
        <p:spPr bwMode="auto">
          <a:xfrm>
            <a:off x="153480" y="1628775"/>
            <a:ext cx="76327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6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157788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3409"/>
              </p:ext>
            </p:extLst>
          </p:nvPr>
        </p:nvGraphicFramePr>
        <p:xfrm>
          <a:off x="507866" y="4026824"/>
          <a:ext cx="2020691" cy="226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 descr="http://media.nu.nl/m/4z0xhuqavqrk_wd640.jpg/honderden-patienten-verhuizen-nieuw-ziekenhuis-ensch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8" y="1566362"/>
            <a:ext cx="3356812" cy="21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47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Het geheim van de GGZ 1 - </a:t>
            </a:r>
            <a:r>
              <a:rPr lang="en-GB" dirty="0" err="1" smtClean="0"/>
              <a:t>Diversiteit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66738" y="1072396"/>
            <a:ext cx="4003675" cy="5113337"/>
          </a:xfrm>
        </p:spPr>
        <p:txBody>
          <a:bodyPr/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Externaliserend</a:t>
            </a:r>
            <a:endParaRPr lang="nl-NL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Middelenmisbruik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Verslaving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Persoonlijkheidsstoornis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Verstandelijke beperking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9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157788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afiek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330056"/>
              </p:ext>
            </p:extLst>
          </p:nvPr>
        </p:nvGraphicFramePr>
        <p:xfrm>
          <a:off x="2417707" y="4288536"/>
          <a:ext cx="2093495" cy="188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ek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293732"/>
              </p:ext>
            </p:extLst>
          </p:nvPr>
        </p:nvGraphicFramePr>
        <p:xfrm>
          <a:off x="507866" y="4026824"/>
          <a:ext cx="2020691" cy="226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2" descr="http://media.nu.nl/m/4z0xhuqavqrk_wd640.jpg/honderden-patienten-verhuizen-nieuw-ziekenhuis-ensche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8" y="1566362"/>
            <a:ext cx="3356812" cy="21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2.bp.blogspot.com/-h2XGyF3Hcso/VdbqMZbWYBI/AAAAAAAAFYk/lRd-HRNUYDw/s1600/IMG_3253_Zw-W_LR_Dx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8" y="1566362"/>
            <a:ext cx="3356812" cy="22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Overlast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chemeClr val="tx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62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Overlast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6-jul-16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Gegevensuitwisseling in zorg en </a:t>
            </a:r>
            <a:r>
              <a:rPr lang="nl-NL" dirty="0" smtClean="0"/>
              <a:t>veiligheid</a:t>
            </a:r>
            <a:endParaRPr lang="nl-NL" dirty="0"/>
          </a:p>
        </p:txBody>
      </p:sp>
      <p:sp>
        <p:nvSpPr>
          <p:cNvPr id="12" name="Zeshoek 11"/>
          <p:cNvSpPr/>
          <p:nvPr/>
        </p:nvSpPr>
        <p:spPr bwMode="auto">
          <a:xfrm>
            <a:off x="5203792" y="3976893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900" b="1" dirty="0" smtClean="0">
                <a:solidFill>
                  <a:srgbClr val="0070C0"/>
                </a:solidFill>
              </a:rPr>
              <a:t>Wonen</a:t>
            </a:r>
            <a:endParaRPr kumimoji="0" lang="nl-NL" sz="1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Zeshoek 14"/>
          <p:cNvSpPr/>
          <p:nvPr/>
        </p:nvSpPr>
        <p:spPr bwMode="auto">
          <a:xfrm>
            <a:off x="3366968" y="3023234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" charset="0"/>
                <a:ea typeface="ＭＳ Ｐゴシック" charset="0"/>
              </a:rPr>
              <a:t>Client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Zeshoek 15"/>
          <p:cNvSpPr/>
          <p:nvPr/>
        </p:nvSpPr>
        <p:spPr bwMode="auto">
          <a:xfrm>
            <a:off x="5215823" y="2075849"/>
            <a:ext cx="1330961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Politie </a:t>
            </a:r>
            <a:r>
              <a:rPr lang="nl-NL" sz="1800" b="1" dirty="0">
                <a:solidFill>
                  <a:srgbClr val="0070C0"/>
                </a:solidFill>
              </a:rPr>
              <a:t>&amp;</a:t>
            </a:r>
            <a:r>
              <a:rPr lang="nl-NL" sz="1800" b="1" dirty="0" smtClean="0">
                <a:solidFill>
                  <a:srgbClr val="0070C0"/>
                </a:solidFill>
              </a:rPr>
              <a:t> justitie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Zeshoek 16"/>
          <p:cNvSpPr/>
          <p:nvPr/>
        </p:nvSpPr>
        <p:spPr bwMode="auto">
          <a:xfrm>
            <a:off x="3374720" y="4934922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Werk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Zeshoek 17"/>
          <p:cNvSpPr/>
          <p:nvPr/>
        </p:nvSpPr>
        <p:spPr bwMode="auto">
          <a:xfrm>
            <a:off x="1526672" y="3988970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err="1" smtClean="0">
                <a:solidFill>
                  <a:srgbClr val="0070C0"/>
                </a:solidFill>
              </a:rPr>
              <a:t>Huis-arts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9" name="Zeshoek 18"/>
          <p:cNvSpPr/>
          <p:nvPr/>
        </p:nvSpPr>
        <p:spPr bwMode="auto">
          <a:xfrm>
            <a:off x="1538704" y="2079603"/>
            <a:ext cx="1330960" cy="1148080"/>
          </a:xfrm>
          <a:prstGeom prst="hexagon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70C0"/>
                </a:solidFill>
              </a:rPr>
              <a:t>GGZ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Zeshoek 19"/>
          <p:cNvSpPr/>
          <p:nvPr/>
        </p:nvSpPr>
        <p:spPr bwMode="auto">
          <a:xfrm>
            <a:off x="3383280" y="1129036"/>
            <a:ext cx="1330960" cy="1148080"/>
          </a:xfrm>
          <a:prstGeom prst="hexagon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b="1" dirty="0" smtClean="0">
                <a:solidFill>
                  <a:srgbClr val="0070C0"/>
                </a:solidFill>
              </a:rPr>
              <a:t>Mantel</a:t>
            </a:r>
            <a:endParaRPr kumimoji="0" lang="nl-NL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cxnSp>
        <p:nvCxnSpPr>
          <p:cNvPr id="35" name="Rechte verbindingslijn 34"/>
          <p:cNvCxnSpPr/>
          <p:nvPr/>
        </p:nvCxnSpPr>
        <p:spPr bwMode="auto">
          <a:xfrm flipH="1">
            <a:off x="4562037" y="4788573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44"/>
          <p:cNvCxnSpPr/>
          <p:nvPr/>
        </p:nvCxnSpPr>
        <p:spPr bwMode="auto">
          <a:xfrm flipH="1">
            <a:off x="2741262" y="1993226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Rechte verbindingslijn 46"/>
          <p:cNvCxnSpPr/>
          <p:nvPr/>
        </p:nvCxnSpPr>
        <p:spPr bwMode="auto">
          <a:xfrm flipH="1">
            <a:off x="2705166" y="3870164"/>
            <a:ext cx="779984" cy="410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Rechte verbindingslijn 47"/>
          <p:cNvCxnSpPr/>
          <p:nvPr/>
        </p:nvCxnSpPr>
        <p:spPr bwMode="auto">
          <a:xfrm flipH="1" flipV="1">
            <a:off x="2738620" y="4822753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Rechte verbindingslijn 51"/>
          <p:cNvCxnSpPr/>
          <p:nvPr/>
        </p:nvCxnSpPr>
        <p:spPr bwMode="auto">
          <a:xfrm flipH="1" flipV="1">
            <a:off x="4563407" y="1979281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Rechte verbindingslijn 52"/>
          <p:cNvCxnSpPr/>
          <p:nvPr/>
        </p:nvCxnSpPr>
        <p:spPr bwMode="auto">
          <a:xfrm flipH="1" flipV="1">
            <a:off x="4547359" y="3876265"/>
            <a:ext cx="798674" cy="40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Rechte verbindingslijn 53"/>
          <p:cNvCxnSpPr/>
          <p:nvPr/>
        </p:nvCxnSpPr>
        <p:spPr bwMode="auto">
          <a:xfrm flipH="1" flipV="1">
            <a:off x="2714552" y="2981915"/>
            <a:ext cx="782626" cy="35266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Rechte verbindingslijn 59"/>
          <p:cNvCxnSpPr/>
          <p:nvPr/>
        </p:nvCxnSpPr>
        <p:spPr bwMode="auto">
          <a:xfrm flipH="1">
            <a:off x="5883442" y="322392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62"/>
          <p:cNvCxnSpPr/>
          <p:nvPr/>
        </p:nvCxnSpPr>
        <p:spPr bwMode="auto">
          <a:xfrm flipH="1">
            <a:off x="2185732" y="323194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Rechte verbindingslijn 63"/>
          <p:cNvCxnSpPr/>
          <p:nvPr/>
        </p:nvCxnSpPr>
        <p:spPr bwMode="auto">
          <a:xfrm flipH="1">
            <a:off x="4034583" y="4178435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Rechte verbindingslijn 64"/>
          <p:cNvCxnSpPr/>
          <p:nvPr/>
        </p:nvCxnSpPr>
        <p:spPr bwMode="auto">
          <a:xfrm flipH="1">
            <a:off x="4054636" y="2273439"/>
            <a:ext cx="1" cy="75296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Rechte verbindingslijn 68"/>
          <p:cNvCxnSpPr>
            <a:stCxn id="18" idx="0"/>
            <a:endCxn id="12" idx="3"/>
          </p:cNvCxnSpPr>
          <p:nvPr/>
        </p:nvCxnSpPr>
        <p:spPr bwMode="auto">
          <a:xfrm flipV="1">
            <a:off x="2857632" y="4550933"/>
            <a:ext cx="2346160" cy="120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Rechte verbindingslijn 71"/>
          <p:cNvCxnSpPr>
            <a:stCxn id="19" idx="1"/>
            <a:endCxn id="17" idx="4"/>
          </p:cNvCxnSpPr>
          <p:nvPr/>
        </p:nvCxnSpPr>
        <p:spPr bwMode="auto">
          <a:xfrm>
            <a:off x="2582644" y="3227683"/>
            <a:ext cx="1079096" cy="17072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Rechte verbindingslijn 74"/>
          <p:cNvCxnSpPr>
            <a:stCxn id="20" idx="1"/>
            <a:endCxn id="12" idx="4"/>
          </p:cNvCxnSpPr>
          <p:nvPr/>
        </p:nvCxnSpPr>
        <p:spPr bwMode="auto">
          <a:xfrm>
            <a:off x="4427220" y="2277116"/>
            <a:ext cx="1063592" cy="169977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Rechte verbindingslijn 77"/>
          <p:cNvCxnSpPr>
            <a:stCxn id="18" idx="5"/>
            <a:endCxn id="20" idx="2"/>
          </p:cNvCxnSpPr>
          <p:nvPr/>
        </p:nvCxnSpPr>
        <p:spPr bwMode="auto">
          <a:xfrm flipV="1">
            <a:off x="2570612" y="2277116"/>
            <a:ext cx="1099688" cy="17118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Rechte verbindingslijn 80"/>
          <p:cNvCxnSpPr>
            <a:stCxn id="17" idx="5"/>
            <a:endCxn id="16" idx="2"/>
          </p:cNvCxnSpPr>
          <p:nvPr/>
        </p:nvCxnSpPr>
        <p:spPr bwMode="auto">
          <a:xfrm flipV="1">
            <a:off x="4418660" y="3223929"/>
            <a:ext cx="1084183" cy="171099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Rechte verbindingslijn 45"/>
          <p:cNvCxnSpPr/>
          <p:nvPr/>
        </p:nvCxnSpPr>
        <p:spPr bwMode="auto">
          <a:xfrm flipH="1">
            <a:off x="4582090" y="2919663"/>
            <a:ext cx="779984" cy="41019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Rechte verbindingslijn 65"/>
          <p:cNvCxnSpPr>
            <a:stCxn id="19" idx="0"/>
            <a:endCxn id="16" idx="3"/>
          </p:cNvCxnSpPr>
          <p:nvPr/>
        </p:nvCxnSpPr>
        <p:spPr bwMode="auto">
          <a:xfrm flipV="1">
            <a:off x="2869664" y="2649889"/>
            <a:ext cx="2346159" cy="37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33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e PBG">
  <a:themeElements>
    <a:clrScheme name="Presentatie PB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e PB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Presentatie PB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PB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PB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PB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PB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PB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PB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P Ontwerpsjabloon PowerPoint - DS">
  <a:themeElements>
    <a:clrScheme name="Powerpoint sjabloon CP - Zyprex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sjabloon CP - Zyprex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sjabloon CP - Zyprex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jabloon CP - Zyprex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jabloon CP - Zyprex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jabloon CP - Zyprex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jabloon CP - Zyprex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jabloon CP - Zyprex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jabloon CP - Zyprex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jabloon CP - Zyprex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jabloon CP - Zyprex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jabloon CP - Zyprex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jabloon CP - Zyprex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jabloon CP - Zyprex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378</TotalTime>
  <Words>458</Words>
  <Application>Microsoft Office PowerPoint</Application>
  <PresentationFormat>Diavoorstelling (4:3)</PresentationFormat>
  <Paragraphs>220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Tahoma</vt:lpstr>
      <vt:lpstr>Times</vt:lpstr>
      <vt:lpstr>Times New Roman</vt:lpstr>
      <vt:lpstr>Verdana</vt:lpstr>
      <vt:lpstr>LUMC Basispresentatie_NL</vt:lpstr>
      <vt:lpstr>Presentatie PBG</vt:lpstr>
      <vt:lpstr>CP Ontwerpsjabloon PowerPoint - DS</vt:lpstr>
      <vt:lpstr>Het geheim van de GGZ</vt:lpstr>
      <vt:lpstr>Joost Bernsen’s onvermoed talent</vt:lpstr>
      <vt:lpstr>Het geheim van de GGZ</vt:lpstr>
      <vt:lpstr>Het geheim van de GGZ 1 - Diversiteit</vt:lpstr>
      <vt:lpstr>Zorg</vt:lpstr>
      <vt:lpstr>Het geheim van de GGZ 1 - Diversiteit</vt:lpstr>
      <vt:lpstr>Het geheim van de GGZ 1 - Diversiteit</vt:lpstr>
      <vt:lpstr>Overlast</vt:lpstr>
      <vt:lpstr>Overlast</vt:lpstr>
      <vt:lpstr>Het geheim van de GGZ 2 – Dwang en drang</vt:lpstr>
      <vt:lpstr>Het geheim van de GGZ 2 – Dwang en drang</vt:lpstr>
      <vt:lpstr>Zorg</vt:lpstr>
      <vt:lpstr>Het geheim van de GGZ 3</vt:lpstr>
      <vt:lpstr>Zorg en overlast</vt:lpstr>
      <vt:lpstr>Zorg en overlast – Gegevensuitwisseling !?</vt:lpstr>
      <vt:lpstr>Wet- en regelgeving</vt:lpstr>
      <vt:lpstr>Joost Bernsen’s onvermoed talent</vt:lpstr>
      <vt:lpstr>OGGZ </vt:lpstr>
      <vt:lpstr>Zorg en overlast – Gegevensuitwisseling !?</vt:lpstr>
      <vt:lpstr>Zorg en overlast – Samenwerking in een netwerk</vt:lpstr>
      <vt:lpstr>Zorg en overlast – Samenwerking in een netwerk</vt:lpstr>
      <vt:lpstr>PowerPoint-presentatie</vt:lpstr>
      <vt:lpstr>It takes two to tango</vt:lpstr>
      <vt:lpstr>PowerPoint-presentatie</vt:lpstr>
    </vt:vector>
  </TitlesOfParts>
  <Company>LUMC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Dalmijn, V.M.W. (PSY)</dc:creator>
  <cp:lastModifiedBy>AMvanHemert</cp:lastModifiedBy>
  <cp:revision>37</cp:revision>
  <cp:lastPrinted>2016-07-06T10:47:15Z</cp:lastPrinted>
  <dcterms:created xsi:type="dcterms:W3CDTF">2015-08-20T13:44:16Z</dcterms:created>
  <dcterms:modified xsi:type="dcterms:W3CDTF">2016-07-06T11:42:45Z</dcterms:modified>
</cp:coreProperties>
</file>