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3" r:id="rId2"/>
  </p:sldMasterIdLst>
  <p:notesMasterIdLst>
    <p:notesMasterId r:id="rId26"/>
  </p:notesMasterIdLst>
  <p:handoutMasterIdLst>
    <p:handoutMasterId r:id="rId27"/>
  </p:handoutMasterIdLst>
  <p:sldIdLst>
    <p:sldId id="265" r:id="rId3"/>
    <p:sldId id="299" r:id="rId4"/>
    <p:sldId id="321" r:id="rId5"/>
    <p:sldId id="322" r:id="rId6"/>
    <p:sldId id="294" r:id="rId7"/>
    <p:sldId id="304" r:id="rId8"/>
    <p:sldId id="306" r:id="rId9"/>
    <p:sldId id="305" r:id="rId10"/>
    <p:sldId id="327" r:id="rId11"/>
    <p:sldId id="328" r:id="rId12"/>
    <p:sldId id="331" r:id="rId13"/>
    <p:sldId id="323" r:id="rId14"/>
    <p:sldId id="332" r:id="rId15"/>
    <p:sldId id="300" r:id="rId16"/>
    <p:sldId id="301" r:id="rId17"/>
    <p:sldId id="319" r:id="rId18"/>
    <p:sldId id="320" r:id="rId19"/>
    <p:sldId id="314" r:id="rId20"/>
    <p:sldId id="316" r:id="rId21"/>
    <p:sldId id="317" r:id="rId22"/>
    <p:sldId id="333" r:id="rId23"/>
    <p:sldId id="326" r:id="rId24"/>
    <p:sldId id="330" r:id="rId25"/>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06">
          <p15:clr>
            <a:srgbClr val="A4A3A4"/>
          </p15:clr>
        </p15:guide>
        <p15:guide id="3" orient="horz" pos="2394">
          <p15:clr>
            <a:srgbClr val="A4A3A4"/>
          </p15:clr>
        </p15:guide>
        <p15:guide id="4" orient="horz" pos="901">
          <p15:clr>
            <a:srgbClr val="A4A3A4"/>
          </p15:clr>
        </p15:guide>
        <p15:guide id="5" orient="horz" pos="1620">
          <p15:clr>
            <a:srgbClr val="A4A3A4"/>
          </p15:clr>
        </p15:guide>
        <p15:guide id="6" orient="horz" pos="3009">
          <p15:clr>
            <a:srgbClr val="A4A3A4"/>
          </p15:clr>
        </p15:guide>
        <p15:guide id="7" pos="358">
          <p15:clr>
            <a:srgbClr val="A4A3A4"/>
          </p15:clr>
        </p15:guide>
        <p15:guide id="8" pos="5227">
          <p15:clr>
            <a:srgbClr val="A4A3A4"/>
          </p15:clr>
        </p15:guide>
        <p15:guide id="9" pos="631">
          <p15:clr>
            <a:srgbClr val="A4A3A4"/>
          </p15:clr>
        </p15:guide>
        <p15:guide id="10" pos="1542">
          <p15:clr>
            <a:srgbClr val="A4A3A4"/>
          </p15:clr>
        </p15:guide>
        <p15:guide id="11" pos="3681">
          <p15:clr>
            <a:srgbClr val="A4A3A4"/>
          </p15:clr>
        </p15:guide>
        <p15:guide id="12" pos="2052">
          <p15:clr>
            <a:srgbClr val="A4A3A4"/>
          </p15:clr>
        </p15:guide>
        <p15:guide id="13" pos="535">
          <p15:clr>
            <a:srgbClr val="A4A3A4"/>
          </p15:clr>
        </p15:guide>
        <p15:guide id="14" pos="2356">
          <p15:clr>
            <a:srgbClr val="A4A3A4"/>
          </p15:clr>
        </p15:guide>
        <p15:guide id="15" pos="5577">
          <p15:clr>
            <a:srgbClr val="A4A3A4"/>
          </p15:clr>
        </p15:guide>
        <p15:guide id="16" pos="947">
          <p15:clr>
            <a:srgbClr val="A4A3A4"/>
          </p15:clr>
        </p15:guide>
        <p15:guide id="17" pos="4687">
          <p15:clr>
            <a:srgbClr val="A4A3A4"/>
          </p15:clr>
        </p15:guide>
        <p15:guide id="18" pos="44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4E6FF"/>
    <a:srgbClr val="B3DEF5"/>
    <a:srgbClr val="B3E5FE"/>
    <a:srgbClr val="111166"/>
    <a:srgbClr val="BEEAFF"/>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8006" autoAdjust="0"/>
    <p:restoredTop sz="94147" autoAdjust="0"/>
  </p:normalViewPr>
  <p:slideViewPr>
    <p:cSldViewPr snapToGrid="0" snapToObjects="1" showGuides="1">
      <p:cViewPr varScale="1">
        <p:scale>
          <a:sx n="56" d="100"/>
          <a:sy n="56" d="100"/>
        </p:scale>
        <p:origin x="48" y="276"/>
      </p:cViewPr>
      <p:guideLst>
        <p:guide orient="horz" pos="235"/>
        <p:guide orient="horz" pos="4106"/>
        <p:guide orient="horz" pos="2394"/>
        <p:guide orient="horz" pos="901"/>
        <p:guide orient="horz" pos="1620"/>
        <p:guide orient="horz" pos="3009"/>
        <p:guide pos="358"/>
        <p:guide pos="5227"/>
        <p:guide pos="631"/>
        <p:guide pos="1542"/>
        <p:guide pos="3681"/>
        <p:guide pos="2052"/>
        <p:guide pos="535"/>
        <p:guide pos="2356"/>
        <p:guide pos="5577"/>
        <p:guide pos="947"/>
        <p:guide pos="4687"/>
        <p:guide pos="4467"/>
      </p:guideLst>
    </p:cSldViewPr>
  </p:slideViewPr>
  <p:notesTextViewPr>
    <p:cViewPr>
      <p:scale>
        <a:sx n="100" d="100"/>
        <a:sy n="100" d="100"/>
      </p:scale>
      <p:origin x="0" y="0"/>
    </p:cViewPr>
  </p:notesTextViewPr>
  <p:sorterViewPr>
    <p:cViewPr varScale="1">
      <p:scale>
        <a:sx n="1" d="1"/>
        <a:sy n="1" d="1"/>
      </p:scale>
      <p:origin x="0" y="-1324"/>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Percentage</a:t>
            </a:r>
            <a:r>
              <a:rPr lang="en-US" baseline="0"/>
              <a:t> empirische publicaties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l-NL"/>
        </a:p>
      </c:txPr>
    </c:title>
    <c:autoTitleDeleted val="0"/>
    <c:plotArea>
      <c:layout/>
      <c:areaChart>
        <c:grouping val="stacked"/>
        <c:varyColors val="0"/>
        <c:ser>
          <c:idx val="0"/>
          <c:order val="0"/>
          <c:tx>
            <c:strRef>
              <c:f>Blad1!$B$1</c:f>
              <c:strCache>
                <c:ptCount val="1"/>
                <c:pt idx="0">
                  <c:v>aantal</c:v>
                </c:pt>
              </c:strCache>
            </c:strRef>
          </c:tx>
          <c:spPr>
            <a:solidFill>
              <a:schemeClr val="accent1">
                <a:alpha val="85000"/>
              </a:schemeClr>
            </a:solidFill>
            <a:ln>
              <a:noFill/>
            </a:ln>
            <a:effectLst>
              <a:innerShdw dist="12700" dir="16200000">
                <a:schemeClr val="lt1"/>
              </a:innerShdw>
            </a:effectLst>
          </c:spPr>
          <c:cat>
            <c:numRef>
              <c:f>Blad1!$A$2:$A$5</c:f>
              <c:numCache>
                <c:formatCode>General</c:formatCode>
                <c:ptCount val="4"/>
                <c:pt idx="0">
                  <c:v>1960</c:v>
                </c:pt>
                <c:pt idx="1">
                  <c:v>1970</c:v>
                </c:pt>
                <c:pt idx="2">
                  <c:v>1980</c:v>
                </c:pt>
                <c:pt idx="3">
                  <c:v>1990</c:v>
                </c:pt>
              </c:numCache>
            </c:numRef>
          </c:cat>
          <c:val>
            <c:numRef>
              <c:f>Blad1!$B$2:$B$5</c:f>
              <c:numCache>
                <c:formatCode>General</c:formatCode>
                <c:ptCount val="4"/>
                <c:pt idx="0">
                  <c:v>1</c:v>
                </c:pt>
                <c:pt idx="1">
                  <c:v>15</c:v>
                </c:pt>
                <c:pt idx="2">
                  <c:v>27</c:v>
                </c:pt>
                <c:pt idx="3">
                  <c:v>46</c:v>
                </c:pt>
              </c:numCache>
            </c:numRef>
          </c:val>
        </c:ser>
        <c:dLbls>
          <c:showLegendKey val="0"/>
          <c:showVal val="0"/>
          <c:showCatName val="0"/>
          <c:showSerName val="0"/>
          <c:showPercent val="0"/>
          <c:showBubbleSize val="0"/>
        </c:dLbls>
        <c:axId val="260000608"/>
        <c:axId val="260004528"/>
      </c:areaChart>
      <c:catAx>
        <c:axId val="260000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nl-NL"/>
          </a:p>
        </c:txPr>
        <c:crossAx val="260004528"/>
        <c:crosses val="autoZero"/>
        <c:auto val="1"/>
        <c:lblAlgn val="ctr"/>
        <c:lblOffset val="100"/>
        <c:noMultiLvlLbl val="0"/>
      </c:catAx>
      <c:valAx>
        <c:axId val="26000452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l-NL"/>
          </a:p>
        </c:txPr>
        <c:crossAx val="260000608"/>
        <c:crosses val="autoZero"/>
        <c:crossBetween val="midCat"/>
      </c:valAx>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28575" cap="rnd">
              <a:solidFill>
                <a:schemeClr val="accent3"/>
              </a:solidFill>
              <a:round/>
            </a:ln>
            <a:effectLst/>
          </c:spPr>
          <c:marker>
            <c:symbol val="none"/>
          </c:marker>
          <c:val>
            <c:numRef>
              <c:f>Blad1!$E$30:$E$36</c:f>
              <c:numCache>
                <c:formatCode>General</c:formatCode>
                <c:ptCount val="7"/>
                <c:pt idx="0">
                  <c:v>2.2205845018010741</c:v>
                </c:pt>
                <c:pt idx="1">
                  <c:v>3.1569865987187891</c:v>
                </c:pt>
                <c:pt idx="2">
                  <c:v>3.4893582466233819</c:v>
                </c:pt>
                <c:pt idx="3">
                  <c:v>2.9121184852417565</c:v>
                </c:pt>
                <c:pt idx="4">
                  <c:v>1.9559788891106302</c:v>
                </c:pt>
                <c:pt idx="5">
                  <c:v>1.5000097934492964</c:v>
                </c:pt>
                <c:pt idx="6">
                  <c:v>1.9634270819995652</c:v>
                </c:pt>
              </c:numCache>
            </c:numRef>
          </c:val>
          <c:smooth val="0"/>
        </c:ser>
        <c:ser>
          <c:idx val="3"/>
          <c:order val="1"/>
          <c:spPr>
            <a:ln w="28575" cap="rnd">
              <a:solidFill>
                <a:schemeClr val="accent4"/>
              </a:solidFill>
              <a:prstDash val="lgDashDot"/>
              <a:round/>
            </a:ln>
            <a:effectLst/>
          </c:spPr>
          <c:marker>
            <c:symbol val="none"/>
          </c:marker>
          <c:val>
            <c:numRef>
              <c:f>Blad1!$F$30:$F$36</c:f>
              <c:numCache>
                <c:formatCode>General</c:formatCode>
                <c:ptCount val="7"/>
                <c:pt idx="0">
                  <c:v>2.5</c:v>
                </c:pt>
                <c:pt idx="1">
                  <c:v>2.5</c:v>
                </c:pt>
                <c:pt idx="2">
                  <c:v>2.5</c:v>
                </c:pt>
                <c:pt idx="3">
                  <c:v>2.5</c:v>
                </c:pt>
                <c:pt idx="4">
                  <c:v>2.5</c:v>
                </c:pt>
                <c:pt idx="5">
                  <c:v>2.5</c:v>
                </c:pt>
                <c:pt idx="6">
                  <c:v>2.5</c:v>
                </c:pt>
              </c:numCache>
            </c:numRef>
          </c:val>
          <c:smooth val="0"/>
        </c:ser>
        <c:ser>
          <c:idx val="4"/>
          <c:order val="2"/>
          <c:spPr>
            <a:ln w="28575" cap="rnd">
              <a:solidFill>
                <a:srgbClr val="FF0000"/>
              </a:solidFill>
              <a:round/>
            </a:ln>
            <a:effectLst/>
          </c:spPr>
          <c:marker>
            <c:symbol val="none"/>
          </c:marker>
          <c:val>
            <c:numRef>
              <c:f>Blad1!$G$30:$G$36</c:f>
              <c:numCache>
                <c:formatCode>General</c:formatCode>
                <c:ptCount val="7"/>
                <c:pt idx="0">
                  <c:v>3</c:v>
                </c:pt>
                <c:pt idx="1">
                  <c:v>3</c:v>
                </c:pt>
                <c:pt idx="2">
                  <c:v>3</c:v>
                </c:pt>
                <c:pt idx="3">
                  <c:v>3</c:v>
                </c:pt>
                <c:pt idx="4">
                  <c:v>3</c:v>
                </c:pt>
                <c:pt idx="5">
                  <c:v>3</c:v>
                </c:pt>
                <c:pt idx="6">
                  <c:v>3</c:v>
                </c:pt>
              </c:numCache>
            </c:numRef>
          </c:val>
          <c:smooth val="0"/>
        </c:ser>
        <c:dLbls>
          <c:showLegendKey val="0"/>
          <c:showVal val="0"/>
          <c:showCatName val="0"/>
          <c:showSerName val="0"/>
          <c:showPercent val="0"/>
          <c:showBubbleSize val="0"/>
        </c:dLbls>
        <c:smooth val="0"/>
        <c:axId val="259497328"/>
        <c:axId val="259497888"/>
      </c:lineChart>
      <c:catAx>
        <c:axId val="25949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59497888"/>
        <c:crosses val="autoZero"/>
        <c:auto val="1"/>
        <c:lblAlgn val="ctr"/>
        <c:lblOffset val="100"/>
        <c:noMultiLvlLbl val="0"/>
      </c:catAx>
      <c:valAx>
        <c:axId val="25949788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5949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bg1">
                  <a:lumMod val="65000"/>
                </a:schemeClr>
              </a:solidFill>
              <a:round/>
            </a:ln>
            <a:effectLst/>
          </c:spPr>
          <c:marker>
            <c:symbol val="none"/>
          </c:marker>
          <c:val>
            <c:numRef>
              <c:f>Blad1!$C$30:$C$36</c:f>
              <c:numCache>
                <c:formatCode>General</c:formatCode>
                <c:ptCount val="7"/>
                <c:pt idx="0">
                  <c:v>3.2205845018010741</c:v>
                </c:pt>
                <c:pt idx="1">
                  <c:v>4.1569865987187891</c:v>
                </c:pt>
                <c:pt idx="2">
                  <c:v>4.4893582466233815</c:v>
                </c:pt>
                <c:pt idx="3">
                  <c:v>3.9121184852417565</c:v>
                </c:pt>
                <c:pt idx="4">
                  <c:v>2.9559788891106304</c:v>
                </c:pt>
                <c:pt idx="5">
                  <c:v>2.5000097934492964</c:v>
                </c:pt>
                <c:pt idx="6">
                  <c:v>2.9634270819995652</c:v>
                </c:pt>
              </c:numCache>
            </c:numRef>
          </c:val>
          <c:smooth val="0"/>
        </c:ser>
        <c:ser>
          <c:idx val="1"/>
          <c:order val="1"/>
          <c:spPr>
            <a:ln w="28575" cap="rnd">
              <a:solidFill>
                <a:schemeClr val="accent4">
                  <a:lumMod val="60000"/>
                  <a:lumOff val="40000"/>
                </a:schemeClr>
              </a:solidFill>
              <a:prstDash val="lgDashDot"/>
              <a:round/>
            </a:ln>
            <a:effectLst/>
          </c:spPr>
          <c:marker>
            <c:symbol val="none"/>
          </c:marker>
          <c:val>
            <c:numRef>
              <c:f>Blad1!$D$30:$D$36</c:f>
              <c:numCache>
                <c:formatCode>General</c:formatCode>
                <c:ptCount val="7"/>
                <c:pt idx="0">
                  <c:v>3.5</c:v>
                </c:pt>
                <c:pt idx="1">
                  <c:v>3.5</c:v>
                </c:pt>
                <c:pt idx="2">
                  <c:v>3.5</c:v>
                </c:pt>
                <c:pt idx="3">
                  <c:v>3.5</c:v>
                </c:pt>
                <c:pt idx="4">
                  <c:v>3.5</c:v>
                </c:pt>
                <c:pt idx="5">
                  <c:v>3.5</c:v>
                </c:pt>
                <c:pt idx="6">
                  <c:v>3.5</c:v>
                </c:pt>
              </c:numCache>
            </c:numRef>
          </c:val>
          <c:smooth val="0"/>
        </c:ser>
        <c:ser>
          <c:idx val="4"/>
          <c:order val="2"/>
          <c:spPr>
            <a:ln w="28575" cap="rnd">
              <a:solidFill>
                <a:srgbClr val="FF0000"/>
              </a:solidFill>
              <a:round/>
            </a:ln>
            <a:effectLst/>
          </c:spPr>
          <c:marker>
            <c:symbol val="none"/>
          </c:marker>
          <c:val>
            <c:numRef>
              <c:f>Blad1!$G$30:$G$36</c:f>
              <c:numCache>
                <c:formatCode>General</c:formatCode>
                <c:ptCount val="7"/>
                <c:pt idx="0">
                  <c:v>3</c:v>
                </c:pt>
                <c:pt idx="1">
                  <c:v>3</c:v>
                </c:pt>
                <c:pt idx="2">
                  <c:v>3</c:v>
                </c:pt>
                <c:pt idx="3">
                  <c:v>3</c:v>
                </c:pt>
                <c:pt idx="4">
                  <c:v>3</c:v>
                </c:pt>
                <c:pt idx="5">
                  <c:v>3</c:v>
                </c:pt>
                <c:pt idx="6">
                  <c:v>3</c:v>
                </c:pt>
              </c:numCache>
            </c:numRef>
          </c:val>
          <c:smooth val="0"/>
        </c:ser>
        <c:dLbls>
          <c:showLegendKey val="0"/>
          <c:showVal val="0"/>
          <c:showCatName val="0"/>
          <c:showSerName val="0"/>
          <c:showPercent val="0"/>
          <c:showBubbleSize val="0"/>
        </c:dLbls>
        <c:smooth val="0"/>
        <c:axId val="259501808"/>
        <c:axId val="259502368"/>
      </c:lineChart>
      <c:catAx>
        <c:axId val="25950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59502368"/>
        <c:crosses val="autoZero"/>
        <c:auto val="1"/>
        <c:lblAlgn val="ctr"/>
        <c:lblOffset val="100"/>
        <c:noMultiLvlLbl val="0"/>
      </c:catAx>
      <c:valAx>
        <c:axId val="25950236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5950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65000"/>
        <a:lumOff val="35000"/>
      </a:schemeClr>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8638" y="153988"/>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811588" y="153988"/>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8638" y="838200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811588" y="838200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‹nr.›</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8638" y="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811588" y="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8638" y="852805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811588" y="852805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‹nr.›</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0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10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50DD2-8334-4FE4-A6B4-FE796228FED6}" type="slidenum">
              <a:rPr lang="nl-NL" smtClean="0">
                <a:solidFill>
                  <a:prstClr val="black"/>
                </a:solidFill>
              </a:rPr>
              <a:pPr/>
              <a:t>2</a:t>
            </a:fld>
            <a:endParaRPr lang="nl-NL" smtClean="0">
              <a:solidFill>
                <a:prstClr val="black"/>
              </a:solidFill>
            </a:endParaRPr>
          </a:p>
        </p:txBody>
      </p:sp>
    </p:spTree>
    <p:extLst>
      <p:ext uri="{BB962C8B-B14F-4D97-AF65-F5344CB8AC3E}">
        <p14:creationId xmlns:p14="http://schemas.microsoft.com/office/powerpoint/2010/main" val="230167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US" altLang="nl-NL" smtClean="0">
                <a:latin typeface="Arial" panose="020B0604020202020204" pitchFamily="34" charset="0"/>
              </a:rPr>
              <a:t>Difficult to get good prevalence rates. Large epidemiological studies that have been conducted among adults generally rely on self-report, with associated difficulties regarding the validity of retrospective reports. </a:t>
            </a:r>
            <a:r>
              <a:rPr lang="en-US" altLang="nl-NL" sz="1600" smtClean="0">
                <a:latin typeface="Arial" panose="020B0604020202020204" pitchFamily="34" charset="0"/>
              </a:rPr>
              <a:t>Problems include simple forgetting, nonawareness, nondisclosure and reporting biases because of mood states. </a:t>
            </a:r>
          </a:p>
          <a:p>
            <a:endParaRPr lang="en-US" altLang="nl-NL" sz="1600" smtClean="0">
              <a:latin typeface="Arial" panose="020B0604020202020204" pitchFamily="34" charset="0"/>
            </a:endParaRPr>
          </a:p>
          <a:p>
            <a:r>
              <a:rPr lang="en-US" altLang="nl-NL" sz="1600" smtClean="0">
                <a:latin typeface="Arial" panose="020B0604020202020204" pitchFamily="34" charset="0"/>
              </a:rPr>
              <a:t>The prevalence numbvers are derived from the NESDA. Few striking findings; Emo en negelct most prevalent. Important to note here that</a:t>
            </a:r>
          </a:p>
          <a:p>
            <a:r>
              <a:rPr lang="en-US" altLang="nl-NL" sz="1600" smtClean="0">
                <a:latin typeface="Arial" panose="020B0604020202020204" pitchFamily="34" charset="0"/>
              </a:rPr>
              <a:t>Retrospective design problematic, but number are cnsistent with studies in children that rely on interviews with professionals.</a:t>
            </a:r>
          </a:p>
          <a:p>
            <a:endParaRPr lang="en-US" altLang="nl-NL" sz="1600" smtClean="0">
              <a:latin typeface="Arial" panose="020B0604020202020204" pitchFamily="34" charset="0"/>
            </a:endParaRPr>
          </a:p>
          <a:p>
            <a:r>
              <a:rPr lang="en-US" altLang="nl-NL" sz="1600" smtClean="0">
                <a:latin typeface="Arial" panose="020B0604020202020204" pitchFamily="34" charset="0"/>
              </a:rPr>
              <a:t>  on the However, a recent meta-analysis of studies using external corroboration of self-reports revealed that false negatives are more frequent than false positives, leading to downward biases in estimated associations between early adversity and outcome variables</a:t>
            </a:r>
          </a:p>
          <a:p>
            <a:endParaRPr lang="en-US" altLang="nl-NL" smtClean="0">
              <a:latin typeface="Arial" panose="020B0604020202020204" pitchFamily="34" charset="0"/>
            </a:endParaRPr>
          </a:p>
          <a:p>
            <a:r>
              <a:rPr lang="en-US" altLang="nl-NL" smtClean="0">
                <a:latin typeface="Arial" panose="020B0604020202020204" pitchFamily="34" charset="0"/>
              </a:rPr>
              <a:t>Nevertheless, some aspects tend to be replicated again and again.  and that is that the prevalence of CA is rather high, and much higher than official estimates, and that these experiences are generally more prevalent in those having a depression or anxiety disorder, and also that emo abuse and neglect most prevalent type of CA.</a:t>
            </a:r>
          </a:p>
        </p:txBody>
      </p:sp>
    </p:spTree>
    <p:extLst>
      <p:ext uri="{BB962C8B-B14F-4D97-AF65-F5344CB8AC3E}">
        <p14:creationId xmlns:p14="http://schemas.microsoft.com/office/powerpoint/2010/main" val="88185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p:spPr>
        <p:txBody>
          <a:bodyPr/>
          <a:lstStyle/>
          <a:p>
            <a:r>
              <a:rPr lang="en-US" altLang="en-US" smtClean="0">
                <a:latin typeface="Arial" panose="020B0604020202020204" pitchFamily="34" charset="0"/>
              </a:rPr>
              <a:t>Very basic: first results are results from a task were participants had to look at faces with different facial expressions, ranging from angry, fearful, sad, happy, and neutral.</a:t>
            </a:r>
          </a:p>
          <a:p>
            <a:endParaRPr lang="en-US" altLang="en-US" smtClean="0">
              <a:latin typeface="Arial" panose="020B0604020202020204" pitchFamily="34" charset="0"/>
            </a:endParaRPr>
          </a:p>
        </p:txBody>
      </p:sp>
      <p:sp>
        <p:nvSpPr>
          <p:cNvPr id="58371" name="Rectangle 3"/>
          <p:cNvSpPr>
            <a:spLocks noGrp="1" noRot="1" noChangeAspect="1" noChangeArrowheads="1" noTextEdit="1"/>
          </p:cNvSpPr>
          <p:nvPr>
            <p:ph type="sldImg"/>
          </p:nvPr>
        </p:nvSpPr>
        <p:spPr>
          <a:xfrm>
            <a:off x="1114425" y="873125"/>
            <a:ext cx="4632325" cy="3473450"/>
          </a:xfrm>
          <a:ln cap="flat"/>
        </p:spPr>
      </p:sp>
    </p:spTree>
    <p:extLst>
      <p:ext uri="{BB962C8B-B14F-4D97-AF65-F5344CB8AC3E}">
        <p14:creationId xmlns:p14="http://schemas.microsoft.com/office/powerpoint/2010/main" val="1130351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indelin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smtClean="0"/>
              <a:t>Subtitel</a:t>
            </a:r>
            <a:endParaRPr lang="en-GB" noProof="0" dirty="0" smtClean="0"/>
          </a:p>
        </p:txBody>
      </p:sp>
      <p:sp>
        <p:nvSpPr>
          <p:cNvPr id="2" name="Rechthoek 1"/>
          <p:cNvSpPr/>
          <p:nvPr userDrawn="1"/>
        </p:nvSpPr>
        <p:spPr bwMode="auto">
          <a:xfrm>
            <a:off x="0" y="0"/>
            <a:ext cx="9143958" cy="14314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0939" y="574354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userDrawn="1">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nl-NL" smtClean="0"/>
              <a:t>Klik om de stijl te bewerken</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smtClean="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smtClean="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smtClean="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5"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801C01BB-2824-B743-B17B-703492C1863F}" type="datetime5">
              <a:rPr lang="nl-NL" smtClean="0"/>
              <a:t>25-mei-16</a:t>
            </a:fld>
            <a:endParaRPr lang="en-GB" dirty="0"/>
          </a:p>
        </p:txBody>
      </p:sp>
      <p:sp>
        <p:nvSpPr>
          <p:cNvPr id="27"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
        <p:nvSpPr>
          <p:cNvPr id="28"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nl-NL" smtClean="0"/>
              <a:t>Klik om de stijl te bewerken</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2D872B92-4883-474E-958A-9DB578D384BE}" type="datetime5">
              <a:rPr lang="nl-NL" smtClean="0"/>
              <a:t>25-mei-16</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‹nr.›</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extLst>
      <p:ext uri="{BB962C8B-B14F-4D97-AF65-F5344CB8AC3E}">
        <p14:creationId xmlns:p14="http://schemas.microsoft.com/office/powerpoint/2010/main" val="669434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B5140301-1ABD-C44C-8687-D2657292E608}" type="datetime5">
              <a:rPr lang="nl-NL" smtClean="0"/>
              <a:t>25-mei-16</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‹nr.›</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Tree>
    <p:extLst>
      <p:ext uri="{BB962C8B-B14F-4D97-AF65-F5344CB8AC3E}">
        <p14:creationId xmlns:p14="http://schemas.microsoft.com/office/powerpoint/2010/main" val="1451580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sp>
        <p:nvSpPr>
          <p:cNvPr id="11" name="Rechthoek 10"/>
          <p:cNvSpPr/>
          <p:nvPr userDrawn="1"/>
        </p:nvSpPr>
        <p:spPr bwMode="auto">
          <a:xfrm>
            <a:off x="0" y="0"/>
            <a:ext cx="8921749" cy="12687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smtClean="0"/>
              <a:t>Aftiteling en/of adres</a:t>
            </a:r>
          </a:p>
        </p:txBody>
      </p:sp>
      <p:sp>
        <p:nvSpPr>
          <p:cNvPr id="10"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51B18F10-C56E-2942-8023-63F4C343C5B6}" type="datetime5">
              <a:rPr lang="nl-NL" smtClean="0"/>
              <a:t>25-mei-16</a:t>
            </a:fld>
            <a:endParaRPr lang="en-GB" dirty="0"/>
          </a:p>
        </p:txBody>
      </p:sp>
      <p:sp>
        <p:nvSpPr>
          <p:cNvPr id="15"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
        <p:nvSpPr>
          <p:cNvPr id="21"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pic>
        <p:nvPicPr>
          <p:cNvPr id="14" name="Afbeelding 13" descr="logo UL_RGB.pd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0939" y="574354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530030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Content Placeholder 2"/>
          <p:cNvSpPr>
            <a:spLocks noGrp="1"/>
          </p:cNvSpPr>
          <p:nvPr>
            <p:ph sz="half" idx="1"/>
          </p:nvPr>
        </p:nvSpPr>
        <p:spPr>
          <a:xfrm>
            <a:off x="838200" y="1066800"/>
            <a:ext cx="3962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Content Placeholder 3"/>
          <p:cNvSpPr>
            <a:spLocks noGrp="1"/>
          </p:cNvSpPr>
          <p:nvPr>
            <p:ph sz="half" idx="2"/>
          </p:nvPr>
        </p:nvSpPr>
        <p:spPr>
          <a:xfrm>
            <a:off x="4953000" y="1066800"/>
            <a:ext cx="3962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sz="half" idx="10"/>
          </p:nvPr>
        </p:nvSpPr>
        <p:spPr>
          <a:ln/>
        </p:spPr>
        <p:txBody>
          <a:bodyPr/>
          <a:lstStyle>
            <a:lvl1pPr>
              <a:defRPr/>
            </a:lvl1pPr>
          </a:lstStyle>
          <a:p>
            <a:pPr>
              <a:defRPr/>
            </a:pPr>
            <a:fld id="{AEF60689-89F7-49E7-BBFC-2A448F4F3556}" type="datetime6">
              <a:rPr lang="nl-NL"/>
              <a:pPr>
                <a:defRPr/>
              </a:pPr>
              <a:t>mei ’16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15984E42-B843-4847-9EFC-2450D3CFB067}" type="slidenum">
              <a:rPr lang="en-US" altLang="nl-NL"/>
              <a:pPr/>
              <a:t>‹nr.›</a:t>
            </a:fld>
            <a:endParaRPr lang="en-US" altLang="nl-NL"/>
          </a:p>
        </p:txBody>
      </p:sp>
    </p:spTree>
    <p:extLst>
      <p:ext uri="{BB962C8B-B14F-4D97-AF65-F5344CB8AC3E}">
        <p14:creationId xmlns:p14="http://schemas.microsoft.com/office/powerpoint/2010/main" val="130453623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533574" y="473075"/>
            <a:ext cx="8153082"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533573" y="1828800"/>
            <a:ext cx="4006181" cy="4038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80474" y="1828800"/>
            <a:ext cx="4006180" cy="4038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fld id="{12BB4419-57D0-41F7-9DB8-E14B31998D31}" type="slidenum">
              <a:rPr lang="en-US" altLang="nl-NL"/>
              <a:pPr/>
              <a:t>‹nr.›</a:t>
            </a:fld>
            <a:endParaRPr lang="en-US" altLang="nl-NL"/>
          </a:p>
        </p:txBody>
      </p:sp>
    </p:spTree>
    <p:extLst>
      <p:ext uri="{BB962C8B-B14F-4D97-AF65-F5344CB8AC3E}">
        <p14:creationId xmlns:p14="http://schemas.microsoft.com/office/powerpoint/2010/main" val="1246040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215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4275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95055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8401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1406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spTree>
      <p:nvGrpSpPr>
        <p:cNvPr id="1" name=""/>
        <p:cNvGrpSpPr/>
        <p:nvPr/>
      </p:nvGrpSpPr>
      <p:grpSpPr>
        <a:xfrm>
          <a:off x="0" y="0"/>
          <a:ext cx="0" cy="0"/>
          <a:chOff x="0" y="0"/>
          <a:chExt cx="0" cy="0"/>
        </a:xfrm>
      </p:grpSpPr>
      <p:sp>
        <p:nvSpPr>
          <p:cNvPr id="6" name="Rechthoek 5"/>
          <p:cNvSpPr/>
          <p:nvPr userDrawn="1"/>
        </p:nvSpPr>
        <p:spPr bwMode="auto">
          <a:xfrm>
            <a:off x="-2" y="0"/>
            <a:ext cx="9144001" cy="6553200"/>
          </a:xfrm>
          <a:prstGeom prst="rect">
            <a:avLst/>
          </a:prstGeom>
          <a:solidFill>
            <a:schemeClr val="accent1">
              <a:alpha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smtClean="0"/>
              <a:t>HOOFDSTUK</a:t>
            </a:r>
            <a:endParaRPr lang="nl-NL" dirty="0"/>
          </a:p>
        </p:txBody>
      </p:sp>
      <p:sp>
        <p:nvSpPr>
          <p:cNvPr id="3" name="Tijdelijke aanduiding voor datum 2"/>
          <p:cNvSpPr>
            <a:spLocks noGrp="1"/>
          </p:cNvSpPr>
          <p:nvPr>
            <p:ph type="dt" sz="half" idx="10"/>
          </p:nvPr>
        </p:nvSpPr>
        <p:spPr/>
        <p:txBody>
          <a:bodyPr/>
          <a:lstStyle/>
          <a:p>
            <a:fld id="{BB228B3D-0B57-9A4E-BE76-1A14097B95D1}" type="datetime5">
              <a:rPr lang="nl-NL" smtClean="0"/>
              <a:t>25-mei-16</a:t>
            </a:fld>
            <a:endParaRPr lang="en-GB" dirty="0"/>
          </a:p>
        </p:txBody>
      </p:sp>
      <p:sp>
        <p:nvSpPr>
          <p:cNvPr id="4" name="Tijdelijke aanduiding voor voettekst 3"/>
          <p:cNvSpPr>
            <a:spLocks noGrp="1"/>
          </p:cNvSpPr>
          <p:nvPr>
            <p:ph type="ftr" sz="quarter" idx="11"/>
          </p:nvPr>
        </p:nvSpPr>
        <p:spPr/>
        <p:txBody>
          <a:bodyPr/>
          <a:lstStyle/>
          <a:p>
            <a:r>
              <a:rPr lang="en-GB" dirty="0" smtClean="0"/>
              <a:t>Insert &gt; Header &amp; footer</a:t>
            </a:r>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‹nr.›</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nl-NL" smtClean="0"/>
              <a:t>Klik om de modelstijlen te bewerken</a:t>
            </a:r>
          </a:p>
        </p:txBody>
      </p:sp>
    </p:spTree>
    <p:extLst>
      <p:ext uri="{BB962C8B-B14F-4D97-AF65-F5344CB8AC3E}">
        <p14:creationId xmlns:p14="http://schemas.microsoft.com/office/powerpoint/2010/main" val="1303565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79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1367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9926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1737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31891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181E49C-9C9C-4D98-9569-A2C0F5A79676}" type="datetimeFigureOut">
              <a:rPr lang="nl-NL" smtClean="0">
                <a:solidFill>
                  <a:prstClr val="black">
                    <a:tint val="75000"/>
                  </a:prstClr>
                </a:solidFill>
              </a:rPr>
              <a:pPr/>
              <a:t>25-5-2016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8044565-A75C-4A50-9F96-9B14ADC901C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1007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4DFC4CA-C18C-1948-860B-AB40FEDD7F72}" type="datetime5">
              <a:rPr lang="nl-NL" smtClean="0"/>
              <a:t>25-mei-16</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Tree>
    <p:extLst>
      <p:ext uri="{BB962C8B-B14F-4D97-AF65-F5344CB8AC3E}">
        <p14:creationId xmlns:p14="http://schemas.microsoft.com/office/powerpoint/2010/main" val="590306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p 1 regel">
    <p:spTree>
      <p:nvGrpSpPr>
        <p:cNvPr id="1" name=""/>
        <p:cNvGrpSpPr/>
        <p:nvPr/>
      </p:nvGrpSpPr>
      <p:grpSpPr>
        <a:xfrm>
          <a:off x="0" y="0"/>
          <a:ext cx="0" cy="0"/>
          <a:chOff x="0" y="0"/>
          <a:chExt cx="0" cy="0"/>
        </a:xfrm>
      </p:grpSpPr>
      <p:sp>
        <p:nvSpPr>
          <p:cNvPr id="7" name="Rechthoek 6"/>
          <p:cNvSpPr/>
          <p:nvPr userDrawn="1"/>
        </p:nvSpPr>
        <p:spPr bwMode="auto">
          <a:xfrm>
            <a:off x="0" y="514349"/>
            <a:ext cx="9144000" cy="89535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566738" y="0"/>
            <a:ext cx="6524625" cy="501649"/>
          </a:xfrm>
        </p:spPr>
        <p:txBody>
          <a:bodyPr/>
          <a:lstStyle/>
          <a:p>
            <a:r>
              <a:rPr lang="nl-NL" smtClean="0"/>
              <a:t>Klik om de stijl te bewerken</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350354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lvl1pPr>
              <a:defRPr/>
            </a:lvl1pPr>
          </a:lstStyle>
          <a:p>
            <a:fld id="{8B789AEB-F5B2-2B4F-AD30-EF01FA8B389C}" type="datetime5">
              <a:rPr lang="nl-NL" smtClean="0"/>
              <a:t>25-mei-16</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‹nr.›</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Tree>
    <p:extLst>
      <p:ext uri="{BB962C8B-B14F-4D97-AF65-F5344CB8AC3E}">
        <p14:creationId xmlns:p14="http://schemas.microsoft.com/office/powerpoint/2010/main" val="4143182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lvl1pPr>
              <a:defRPr/>
            </a:lvl1pPr>
          </a:lstStyle>
          <a:p>
            <a:fld id="{6453FD3B-2B7D-144E-9AC0-88F78F99774E}" type="datetime5">
              <a:rPr lang="nl-NL" smtClean="0"/>
              <a:t>25-mei-16</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‹nr.›</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nl-NL" smtClean="0"/>
              <a:t>Klik om de stijl te bewerken</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Tree>
    <p:extLst>
      <p:ext uri="{BB962C8B-B14F-4D97-AF65-F5344CB8AC3E}">
        <p14:creationId xmlns:p14="http://schemas.microsoft.com/office/powerpoint/2010/main" val="1235032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lvl1pPr>
              <a:defRPr/>
            </a:lvl1pPr>
          </a:lstStyle>
          <a:p>
            <a:fld id="{13EB06E4-70A4-3E46-AF81-8CDC63B37A10}" type="datetime5">
              <a:rPr lang="nl-NL" smtClean="0"/>
              <a:t>25-mei-16</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‹nr.›</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Tree>
    <p:extLst>
      <p:ext uri="{BB962C8B-B14F-4D97-AF65-F5344CB8AC3E}">
        <p14:creationId xmlns:p14="http://schemas.microsoft.com/office/powerpoint/2010/main" val="2351256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B89FF0E8-6C15-D048-9A3A-D4A9C8DC64CC}" type="datetime5">
              <a:rPr lang="nl-NL" smtClean="0"/>
              <a:t>25-mei-16</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‹nr.›</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Tree>
    <p:extLst>
      <p:ext uri="{BB962C8B-B14F-4D97-AF65-F5344CB8AC3E}">
        <p14:creationId xmlns:p14="http://schemas.microsoft.com/office/powerpoint/2010/main" val="711589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pic>
        <p:nvPicPr>
          <p:cNvPr id="4" name="Afbeelding 3" descr="bovenbalk PPT 2b.pdf"/>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0" y="0"/>
            <a:ext cx="9144000" cy="863600"/>
          </a:xfrm>
          <a:prstGeom prst="rect">
            <a:avLst/>
          </a:prstGeom>
        </p:spPr>
      </p:pic>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B306D303-CE7D-9244-B277-A262BA939E07}" type="datetime5">
              <a:rPr lang="nl-NL" smtClean="0"/>
              <a:t>25-mei-16</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smtClean="0"/>
              <a:t>Insert &gt; Header &amp; footer</a:t>
            </a:r>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smtClean="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75" r:id="rId13"/>
    <p:sldLayoutId id="2147483676"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181E49C-9C9C-4D98-9569-A2C0F5A79676}" type="datetimeFigureOut">
              <a:rPr lang="nl-NL" smtClean="0">
                <a:solidFill>
                  <a:prstClr val="black">
                    <a:tint val="75000"/>
                  </a:prstClr>
                </a:solidFill>
                <a:latin typeface="Calibri"/>
                <a:ea typeface="+mn-ea"/>
              </a:rPr>
              <a:pPr eaLnBrk="1" fontAlgn="auto" hangingPunct="1">
                <a:spcBef>
                  <a:spcPts val="0"/>
                </a:spcBef>
                <a:spcAft>
                  <a:spcPts val="0"/>
                </a:spcAft>
              </a:pPr>
              <a:t>25-5-2016</a:t>
            </a:fld>
            <a:endParaRPr lang="nl-NL">
              <a:solidFill>
                <a:prstClr val="black">
                  <a:tint val="75000"/>
                </a:prstClr>
              </a:solidFill>
              <a:latin typeface="Calibri"/>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l-NL">
              <a:solidFill>
                <a:prstClr val="black">
                  <a:tint val="75000"/>
                </a:prstClr>
              </a:solidFill>
              <a:latin typeface="Calibri"/>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8044565-A75C-4A50-9F96-9B14ADC901CE}" type="slidenum">
              <a:rPr lang="nl-NL" smtClean="0">
                <a:solidFill>
                  <a:prstClr val="black">
                    <a:tint val="75000"/>
                  </a:prstClr>
                </a:solidFill>
                <a:latin typeface="Calibri"/>
                <a:ea typeface="+mn-ea"/>
              </a:rPr>
              <a:pPr eaLnBrk="1" fontAlgn="auto" hangingPunct="1">
                <a:spcBef>
                  <a:spcPts val="0"/>
                </a:spcBef>
                <a:spcAft>
                  <a:spcPts val="0"/>
                </a:spcAft>
              </a:pPr>
              <a:t>‹nr.›</a:t>
            </a:fld>
            <a:endParaRPr lang="nl-NL">
              <a:solidFill>
                <a:prstClr val="black">
                  <a:tint val="75000"/>
                </a:prstClr>
              </a:solidFill>
              <a:latin typeface="Calibri"/>
              <a:ea typeface="+mn-ea"/>
            </a:endParaRPr>
          </a:p>
        </p:txBody>
      </p:sp>
    </p:spTree>
    <p:extLst>
      <p:ext uri="{BB962C8B-B14F-4D97-AF65-F5344CB8AC3E}">
        <p14:creationId xmlns:p14="http://schemas.microsoft.com/office/powerpoint/2010/main" val="20067864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hyperlink" Target="http://click.infospace.com/ClickHandler.ashx?du=http://us.123rf.com/400wm/400/400/argus456/argus4560806/argus456080600217/3130776-uk-flag-waving-in-the-wind.jpg&amp;ru=http://us.123rf.com/400wm/400/400/argus456/argus4560806/argus456080600217/3130776-uk-flag-waving-in-the-wind.jpg&amp;ld=20130320&amp;ap=16&amp;app=1&amp;c=babylon3&amp;s=babylon3&amp;coi=372380&amp;cop=main-title&amp;euip=77.165.52.3&amp;npp=16&amp;p=0&amp;pp=0&amp;pvaid=9808708986ef494f9f023c85ceb00373&amp;ep=16&amp;mid=9&amp;hash=62F6FF0D9E89AF25D7BCEC591BC26018" TargetMode="External"/><Relationship Id="rId5" Type="http://schemas.openxmlformats.org/officeDocument/2006/relationships/image" Target="../media/image10.jpeg"/><Relationship Id="rId4" Type="http://schemas.openxmlformats.org/officeDocument/2006/relationships/hyperlink" Target="http://click.infospace.com/ClickHandler.ashx?du=http://pubrecord.org/wordpress/wp-content/uploads/2009/06/american-flag.jpg&amp;ru=http://pubrecord.org/wordpress/wp-content/uploads/2009/06/american-flag.jpg&amp;ld=20130320&amp;ap=2&amp;app=1&amp;c=babylon3&amp;s=babylon3&amp;coi=372380&amp;cop=main-title&amp;euip=77.165.52.3&amp;npp=2&amp;p=0&amp;pp=0&amp;pvaid=ed2abc64168c4bb990b302cb1dad48bd&amp;ep=2&amp;mid=9&amp;hash=4CA63B873E537AF4CE91F758932CEEE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p:txBody>
          <a:bodyPr/>
          <a:lstStyle/>
          <a:p>
            <a:r>
              <a:rPr lang="nl-NL" dirty="0" smtClean="0"/>
              <a:t>1984 - 2015</a:t>
            </a:r>
            <a:endParaRPr lang="nl-NL" dirty="0"/>
          </a:p>
        </p:txBody>
      </p:sp>
      <p:sp>
        <p:nvSpPr>
          <p:cNvPr id="4" name="Titel 3"/>
          <p:cNvSpPr>
            <a:spLocks noGrp="1"/>
          </p:cNvSpPr>
          <p:nvPr>
            <p:ph type="title"/>
          </p:nvPr>
        </p:nvSpPr>
        <p:spPr/>
        <p:txBody>
          <a:bodyPr/>
          <a:lstStyle/>
          <a:p>
            <a:r>
              <a:rPr lang="nl-NL" dirty="0" smtClean="0"/>
              <a:t>Classificatie en verder …</a:t>
            </a:r>
            <a:endParaRPr lang="nl-NL" dirty="0"/>
          </a:p>
        </p:txBody>
      </p:sp>
      <p:sp>
        <p:nvSpPr>
          <p:cNvPr id="6" name="Tijdelijke aanduiding voor inhoud 5"/>
          <p:cNvSpPr>
            <a:spLocks noGrp="1"/>
          </p:cNvSpPr>
          <p:nvPr>
            <p:ph idx="10"/>
          </p:nvPr>
        </p:nvSpPr>
        <p:spPr/>
        <p:txBody>
          <a:bodyPr/>
          <a:lstStyle/>
          <a:p>
            <a:r>
              <a:rPr lang="nl-NL" dirty="0" smtClean="0"/>
              <a:t>Bert van Hemert</a:t>
            </a:r>
            <a:endParaRPr lang="nl-NL" dirty="0"/>
          </a:p>
        </p:txBody>
      </p:sp>
      <p:sp>
        <p:nvSpPr>
          <p:cNvPr id="10" name="Tijdelijke aanduiding voor inhoud 9"/>
          <p:cNvSpPr>
            <a:spLocks noGrp="1"/>
          </p:cNvSpPr>
          <p:nvPr>
            <p:ph idx="11"/>
          </p:nvPr>
        </p:nvSpPr>
        <p:spPr/>
        <p:txBody>
          <a:bodyPr/>
          <a:lstStyle/>
          <a:p>
            <a:r>
              <a:rPr lang="nl-NL" dirty="0" smtClean="0"/>
              <a:t>Leids Universitair Medisch Centrum</a:t>
            </a:r>
            <a:endParaRPr lang="nl-NL" dirty="0"/>
          </a:p>
        </p:txBody>
      </p:sp>
      <p:pic>
        <p:nvPicPr>
          <p:cNvPr id="8" name="Tijdelijke aanduiding voor afbeelding 7"/>
          <p:cNvPicPr>
            <a:picLocks noGrp="1" noChangeAspect="1"/>
          </p:cNvPicPr>
          <p:nvPr>
            <p:ph type="pic" idx="14"/>
          </p:nvPr>
        </p:nvPicPr>
        <p:blipFill>
          <a:blip r:embed="rId2" cstate="email">
            <a:extLst>
              <a:ext uri="{28A0092B-C50C-407E-A947-70E740481C1C}">
                <a14:useLocalDpi xmlns:a14="http://schemas.microsoft.com/office/drawing/2010/main" val="0"/>
              </a:ext>
            </a:extLst>
          </a:blip>
          <a:srcRect l="34844" r="34844"/>
          <a:stretch>
            <a:fillRect/>
          </a:stretch>
        </p:blipFill>
        <p:spPr>
          <a:xfrm>
            <a:off x="6069013" y="2576513"/>
            <a:ext cx="2879725" cy="2879725"/>
          </a:xfrm>
        </p:spPr>
      </p:pic>
    </p:spTree>
    <p:extLst>
      <p:ext uri="{BB962C8B-B14F-4D97-AF65-F5344CB8AC3E}">
        <p14:creationId xmlns:p14="http://schemas.microsoft.com/office/powerpoint/2010/main" val="24061609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Explosieve groei van empirische kennis</a:t>
            </a:r>
            <a:endParaRPr lang="nl-NL" dirty="0"/>
          </a:p>
        </p:txBody>
      </p:sp>
      <p:sp>
        <p:nvSpPr>
          <p:cNvPr id="3" name="Tijdelijke aanduiding voor datum 2"/>
          <p:cNvSpPr>
            <a:spLocks noGrp="1"/>
          </p:cNvSpPr>
          <p:nvPr>
            <p:ph type="dt" sz="half" idx="10"/>
          </p:nvPr>
        </p:nvSpPr>
        <p:spPr/>
        <p:txBody>
          <a:bodyPr/>
          <a:lstStyle/>
          <a:p>
            <a:fld id="{13EB06E4-70A4-3E46-AF81-8CDC63B37A10}"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FD38D43D-7D33-2F43-82C4-C7C0902068A2}" type="slidenum">
              <a:rPr lang="en-GB" smtClean="0"/>
              <a:pPr/>
              <a:t>10</a:t>
            </a:fld>
            <a:endParaRPr lang="en-GB">
              <a:solidFill>
                <a:schemeClr val="bg1"/>
              </a:solidFill>
            </a:endParaRPr>
          </a:p>
        </p:txBody>
      </p:sp>
      <p:sp>
        <p:nvSpPr>
          <p:cNvPr id="6" name="Tijdelijke aanduiding voor inhoud 5"/>
          <p:cNvSpPr>
            <a:spLocks noGrp="1"/>
          </p:cNvSpPr>
          <p:nvPr>
            <p:ph idx="1"/>
          </p:nvPr>
        </p:nvSpPr>
        <p:spPr/>
        <p:txBody>
          <a:bodyPr/>
          <a:lstStyle/>
          <a:p>
            <a:pPr marL="342900" indent="-342900">
              <a:buFontTx/>
              <a:buChar char="-"/>
            </a:pPr>
            <a:r>
              <a:rPr lang="nl-NL" dirty="0" smtClean="0"/>
              <a:t>Epidemiologie</a:t>
            </a:r>
          </a:p>
          <a:p>
            <a:pPr marL="342900" indent="-342900">
              <a:buFontTx/>
              <a:buChar char="-"/>
            </a:pPr>
            <a:r>
              <a:rPr lang="nl-NL" dirty="0" smtClean="0"/>
              <a:t>Klinische trials</a:t>
            </a:r>
          </a:p>
          <a:p>
            <a:pPr marL="702900" lvl="2" indent="-342900">
              <a:buFontTx/>
              <a:buChar char="-"/>
            </a:pPr>
            <a:r>
              <a:rPr lang="nl-NL" dirty="0" smtClean="0"/>
              <a:t>Medicatie</a:t>
            </a:r>
          </a:p>
          <a:p>
            <a:pPr marL="702900" lvl="2" indent="-342900">
              <a:buFontTx/>
              <a:buChar char="-"/>
            </a:pPr>
            <a:r>
              <a:rPr lang="nl-NL" dirty="0" smtClean="0"/>
              <a:t>Psychotherapie</a:t>
            </a:r>
            <a:endParaRPr lang="nl-NL" dirty="0"/>
          </a:p>
          <a:p>
            <a:pPr marL="342900" lvl="1" indent="-342900">
              <a:buFontTx/>
              <a:buChar char="-"/>
            </a:pPr>
            <a:r>
              <a:rPr lang="nl-NL" dirty="0" err="1" smtClean="0"/>
              <a:t>Evidence</a:t>
            </a:r>
            <a:r>
              <a:rPr lang="nl-NL" dirty="0" smtClean="0"/>
              <a:t> </a:t>
            </a:r>
            <a:r>
              <a:rPr lang="nl-NL" dirty="0" err="1" smtClean="0"/>
              <a:t>based</a:t>
            </a:r>
            <a:r>
              <a:rPr lang="nl-NL" dirty="0" smtClean="0"/>
              <a:t> multidisciplinaire richtlijnen voor alle grote ziektebeelden</a:t>
            </a:r>
          </a:p>
        </p:txBody>
      </p:sp>
      <p:sp>
        <p:nvSpPr>
          <p:cNvPr id="5" name="Tijdelijke aanduiding voor voettekst 4"/>
          <p:cNvSpPr>
            <a:spLocks noGrp="1"/>
          </p:cNvSpPr>
          <p:nvPr>
            <p:ph type="ftr" sz="quarter" idx="3"/>
          </p:nvPr>
        </p:nvSpPr>
        <p:spPr/>
        <p:txBody>
          <a:bodyPr/>
          <a:lstStyle/>
          <a:p>
            <a:r>
              <a:rPr lang="en-GB" smtClean="0"/>
              <a:t>Insert &gt; Header &amp; footer</a:t>
            </a:r>
            <a:endParaRPr lang="en-GB" dirty="0"/>
          </a:p>
        </p:txBody>
      </p:sp>
      <p:pic>
        <p:nvPicPr>
          <p:cNvPr id="25602" name="Picture 2" descr="http://img15.deviantart.net/e746/i/2010/338/6/b/knowledge_explosion_by_hinterlandparadise-d348251.jpg"/>
          <p:cNvPicPr>
            <a:picLocks noGrp="1" noChangeAspect="1" noChangeArrowheads="1"/>
          </p:cNvPicPr>
          <p:nvPr>
            <p:ph idx="13"/>
          </p:nvPr>
        </p:nvPicPr>
        <p:blipFill>
          <a:blip r:embed="rId2" cstate="email">
            <a:extLst>
              <a:ext uri="{28A0092B-C50C-407E-A947-70E740481C1C}">
                <a14:useLocalDpi xmlns:a14="http://schemas.microsoft.com/office/drawing/2010/main" val="0"/>
              </a:ext>
            </a:extLst>
          </a:blip>
          <a:srcRect/>
          <a:stretch>
            <a:fillRect/>
          </a:stretch>
        </p:blipFill>
        <p:spPr bwMode="auto">
          <a:xfrm flipH="1">
            <a:off x="4640263" y="1144588"/>
            <a:ext cx="3566160" cy="437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81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11</a:t>
            </a:fld>
            <a:endParaRPr lang="en-GB">
              <a:solidFill>
                <a:schemeClr val="bg1"/>
              </a:solidFill>
            </a:endParaRPr>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pic>
        <p:nvPicPr>
          <p:cNvPr id="9" name="Afbeelding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0" y="2477452"/>
            <a:ext cx="9144000" cy="2771775"/>
          </a:xfrm>
          <a:prstGeom prst="rect">
            <a:avLst/>
          </a:prstGeom>
        </p:spPr>
      </p:pic>
      <p:sp>
        <p:nvSpPr>
          <p:cNvPr id="10" name="AutoShape 2" descr="http://media-2.web.britannica.com/eb-media/14/99614-004-9DBEEF28.jpg.pagespeed.ce.5Q3UqEyBF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683579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r>
              <a:rPr lang="nl-NL" altLang="en-US" dirty="0" smtClean="0"/>
              <a:t>2012 “Schandalige” DSM-5</a:t>
            </a:r>
          </a:p>
        </p:txBody>
      </p:sp>
      <p:sp>
        <p:nvSpPr>
          <p:cNvPr id="4099" name="Tijdelijke aanduiding voor datum 4"/>
          <p:cNvSpPr>
            <a:spLocks noGrp="1"/>
          </p:cNvSpPr>
          <p:nvPr>
            <p:ph type="dt" sz="quarter" idx="10"/>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91F7A5B0-FC72-4DFC-9391-774A5647CD6D}" type="datetime6">
              <a:rPr lang="nl-NL" altLang="en-US" sz="1200" smtClean="0">
                <a:solidFill>
                  <a:schemeClr val="bg1"/>
                </a:solidFill>
              </a:rPr>
              <a:pPr>
                <a:defRPr/>
              </a:pPr>
              <a:t>mei ’16</a:t>
            </a:fld>
            <a:endParaRPr lang="en-US" altLang="en-US" sz="1200" smtClean="0">
              <a:solidFill>
                <a:schemeClr val="bg1"/>
              </a:solidFill>
            </a:endParaRPr>
          </a:p>
        </p:txBody>
      </p:sp>
      <p:sp>
        <p:nvSpPr>
          <p:cNvPr id="4100" name="Tijdelijke aanduiding voor dianummer 5"/>
          <p:cNvSpPr>
            <a:spLocks noGrp="1"/>
          </p:cNvSpPr>
          <p:nvPr>
            <p:ph type="sldNum" sz="quarter" idx="12"/>
          </p:nvPr>
        </p:nvSpPr>
        <p:spPr/>
        <p:txBody>
          <a:bodyPr/>
          <a:lstStyle>
            <a:lvl1pPr eaLnBrk="0" hangingPunct="0">
              <a:lnSpc>
                <a:spcPct val="120000"/>
              </a:lnSpc>
              <a:spcBef>
                <a:spcPct val="20000"/>
              </a:spcBef>
              <a:buChar char="•"/>
              <a:defRPr sz="2200">
                <a:solidFill>
                  <a:schemeClr val="tx1"/>
                </a:solidFill>
                <a:latin typeface="Arial" panose="020B0604020202020204" pitchFamily="34" charset="0"/>
              </a:defRPr>
            </a:lvl1pPr>
            <a:lvl2pPr marL="742950" indent="-285750" eaLnBrk="0" hangingPunct="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fld id="{B447F89C-0E14-4285-AB6B-317256A05116}" type="slidenum">
              <a:rPr lang="en-US" altLang="en-US" sz="1200">
                <a:solidFill>
                  <a:schemeClr val="bg1"/>
                </a:solidFill>
              </a:rPr>
              <a:pPr>
                <a:lnSpc>
                  <a:spcPct val="100000"/>
                </a:lnSpc>
                <a:spcBef>
                  <a:spcPct val="0"/>
                </a:spcBef>
                <a:buFontTx/>
                <a:buNone/>
              </a:pPr>
              <a:t>12</a:t>
            </a:fld>
            <a:endParaRPr lang="en-US" altLang="en-US" sz="1200">
              <a:solidFill>
                <a:schemeClr val="bg1"/>
              </a:solidFill>
            </a:endParaRPr>
          </a:p>
        </p:txBody>
      </p:sp>
      <p:pic>
        <p:nvPicPr>
          <p:cNvPr id="4101" name="Picture 2" descr="C:\Users\Nove Cento\AppData\Roaming\PixelMetrics\CaptureWiz\LastCaptures\2012-12-09_13-45-09-6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088" y="1247775"/>
            <a:ext cx="80248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C:\Users\Nove Cento\AppData\Roaming\PixelMetrics\CaptureWiz\LastCaptures\2012-12-09_13-50-23-5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3354388"/>
            <a:ext cx="3476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C:\Users\Nove Cento\AppData\Roaming\PixelMetrics\CaptureWiz\LastCaptures\2012-12-09_13-54-56-52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7088" y="4005263"/>
            <a:ext cx="4392612"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Users\Nove Cento\AppData\Roaming\PixelMetrics\CaptureWiz\LastCaptures\2012-12-09_13-56-27-2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297238"/>
            <a:ext cx="3162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C:\Users\Nove Cento\AppData\Roaming\PixelMetrics\CaptureWiz\LastCaptures\2012-12-09_13-57-07-24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22325" y="4941888"/>
            <a:ext cx="439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8" descr="C:\Users\Nove Cento\AppData\Roaming\PixelMetrics\CaptureWiz\LastCaptures\2012-12-09_13-58-26-555.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31850" y="5614988"/>
            <a:ext cx="4387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0" descr="C:\Users\Nove Cento\AppData\Roaming\PixelMetrics\CaptureWiz\LastCaptures\2012-12-09_13-59-10-635.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651500" y="3970338"/>
            <a:ext cx="3200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2" descr="C:\Users\Nove Cento\AppData\Roaming\PixelMetrics\CaptureWiz\LastCaptures\2012-12-09_14-00-09-397.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317482">
            <a:off x="5284788" y="5241925"/>
            <a:ext cx="38719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3283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1959 Fundamentals of </a:t>
            </a:r>
            <a:r>
              <a:rPr lang="nl-NL" dirty="0" err="1" smtClean="0"/>
              <a:t>Taxonomy</a:t>
            </a:r>
            <a:r>
              <a:rPr lang="nl-NL" dirty="0" smtClean="0"/>
              <a:t> </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13</a:t>
            </a:fld>
            <a:endParaRPr lang="en-GB">
              <a:solidFill>
                <a:schemeClr val="bg1"/>
              </a:solidFill>
            </a:endParaRPr>
          </a:p>
        </p:txBody>
      </p:sp>
      <p:sp>
        <p:nvSpPr>
          <p:cNvPr id="5" name="Tijdelijke aanduiding voor inhoud 4"/>
          <p:cNvSpPr>
            <a:spLocks noGrp="1"/>
          </p:cNvSpPr>
          <p:nvPr>
            <p:ph idx="1"/>
          </p:nvPr>
        </p:nvSpPr>
        <p:spPr>
          <a:xfrm>
            <a:off x="566738" y="1144589"/>
            <a:ext cx="4627562" cy="3713161"/>
          </a:xfrm>
        </p:spPr>
        <p:txBody>
          <a:bodyPr/>
          <a:lstStyle/>
          <a:p>
            <a:r>
              <a:rPr lang="nl-NL" dirty="0" smtClean="0"/>
              <a:t>Carl Gustav </a:t>
            </a:r>
            <a:r>
              <a:rPr lang="nl-NL" dirty="0" err="1" smtClean="0"/>
              <a:t>Hempel</a:t>
            </a:r>
            <a:r>
              <a:rPr lang="nl-NL" dirty="0" smtClean="0"/>
              <a:t> (1905 – 1997)</a:t>
            </a:r>
          </a:p>
          <a:p>
            <a:r>
              <a:rPr lang="nl-NL" dirty="0" smtClean="0"/>
              <a:t>Wetenschapstheorie – Logisch positivisme</a:t>
            </a:r>
          </a:p>
          <a:p>
            <a:pPr marL="342900" indent="-342900">
              <a:buFont typeface="Arial" panose="020B0604020202020204" pitchFamily="34" charset="0"/>
              <a:buChar char="•"/>
            </a:pPr>
            <a:endParaRPr lang="nl-NL" dirty="0" smtClean="0"/>
          </a:p>
          <a:p>
            <a:r>
              <a:rPr lang="nl-NL" dirty="0" smtClean="0"/>
              <a:t>Belang van operationele definitie van wetenschappelijk terminologie</a:t>
            </a:r>
          </a:p>
          <a:p>
            <a:pPr marL="342900" indent="-342900">
              <a:buFont typeface="Arial" panose="020B0604020202020204" pitchFamily="34" charset="0"/>
              <a:buChar char="•"/>
            </a:pPr>
            <a:endParaRPr lang="nl-NL" dirty="0"/>
          </a:p>
          <a:p>
            <a:pPr marL="457200" indent="-457200">
              <a:buFont typeface="+mj-lt"/>
              <a:buAutoNum type="arabicPeriod"/>
            </a:pPr>
            <a:r>
              <a:rPr lang="nl-NL" dirty="0" smtClean="0">
                <a:solidFill>
                  <a:srgbClr val="0000FF"/>
                </a:solidFill>
              </a:rPr>
              <a:t>Beschrijving</a:t>
            </a:r>
          </a:p>
          <a:p>
            <a:endParaRPr lang="nl-NL" dirty="0" smtClean="0"/>
          </a:p>
          <a:p>
            <a:pPr marL="457200" indent="-457200">
              <a:buFont typeface="+mj-lt"/>
              <a:buAutoNum type="arabicPeriod" startAt="2"/>
            </a:pPr>
            <a:r>
              <a:rPr lang="nl-NL" dirty="0" smtClean="0">
                <a:solidFill>
                  <a:srgbClr val="FF0000"/>
                </a:solidFill>
              </a:rPr>
              <a:t>Theoretische </a:t>
            </a:r>
            <a:r>
              <a:rPr lang="nl-NL" dirty="0" err="1" smtClean="0">
                <a:solidFill>
                  <a:srgbClr val="FF0000"/>
                </a:solidFill>
              </a:rPr>
              <a:t>Systematizering</a:t>
            </a:r>
            <a:endParaRPr lang="nl-NL" dirty="0" smtClean="0">
              <a:solidFill>
                <a:srgbClr val="FF0000"/>
              </a:solidFill>
            </a:endParaRPr>
          </a:p>
          <a:p>
            <a:endParaRPr lang="nl-NL" dirty="0"/>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pic>
        <p:nvPicPr>
          <p:cNvPr id="1026" name="Picture 2" descr="https://upload.wikimedia.org/wikipedia/en/thumb/b/ba/Carl_Gustav_Hempel.jpg/220px-Carl_Gustav_Hem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1407478"/>
            <a:ext cx="3298190" cy="448254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66738" y="5257800"/>
            <a:ext cx="4165282" cy="646331"/>
          </a:xfrm>
          <a:prstGeom prst="rect">
            <a:avLst/>
          </a:prstGeom>
          <a:noFill/>
        </p:spPr>
        <p:txBody>
          <a:bodyPr wrap="square" rtlCol="0">
            <a:spAutoFit/>
          </a:bodyPr>
          <a:lstStyle/>
          <a:p>
            <a:r>
              <a:rPr lang="nl-NL" sz="1800" dirty="0" smtClean="0">
                <a:solidFill>
                  <a:schemeClr val="accent6"/>
                </a:solidFill>
              </a:rPr>
              <a:t>World </a:t>
            </a:r>
            <a:r>
              <a:rPr lang="nl-NL" sz="1800" dirty="0" err="1" smtClean="0">
                <a:solidFill>
                  <a:schemeClr val="accent6"/>
                </a:solidFill>
              </a:rPr>
              <a:t>Conferenence</a:t>
            </a:r>
            <a:r>
              <a:rPr lang="nl-NL" sz="1800" dirty="0" smtClean="0">
                <a:solidFill>
                  <a:schemeClr val="accent6"/>
                </a:solidFill>
              </a:rPr>
              <a:t> on Field Studies in </a:t>
            </a:r>
            <a:r>
              <a:rPr lang="nl-NL" sz="1800" dirty="0" err="1" smtClean="0">
                <a:solidFill>
                  <a:schemeClr val="accent6"/>
                </a:solidFill>
              </a:rPr>
              <a:t>the</a:t>
            </a:r>
            <a:r>
              <a:rPr lang="nl-NL" sz="1800" dirty="0" smtClean="0">
                <a:solidFill>
                  <a:schemeClr val="accent6"/>
                </a:solidFill>
              </a:rPr>
              <a:t> </a:t>
            </a:r>
            <a:r>
              <a:rPr lang="nl-NL" sz="1800" dirty="0" err="1" smtClean="0">
                <a:solidFill>
                  <a:schemeClr val="accent6"/>
                </a:solidFill>
              </a:rPr>
              <a:t>Mental</a:t>
            </a:r>
            <a:r>
              <a:rPr lang="nl-NL" sz="1800" dirty="0" smtClean="0">
                <a:solidFill>
                  <a:schemeClr val="accent6"/>
                </a:solidFill>
              </a:rPr>
              <a:t> Disorders, New York 1959 </a:t>
            </a:r>
            <a:endParaRPr lang="nl-NL" sz="1800" dirty="0">
              <a:solidFill>
                <a:schemeClr val="accent6"/>
              </a:solidFill>
            </a:endParaRPr>
          </a:p>
        </p:txBody>
      </p:sp>
    </p:spTree>
    <p:extLst>
      <p:ext uri="{BB962C8B-B14F-4D97-AF65-F5344CB8AC3E}">
        <p14:creationId xmlns:p14="http://schemas.microsoft.com/office/powerpoint/2010/main" val="1822909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Symptomen van angst en depressie</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14</a:t>
            </a:fld>
            <a:endParaRPr lang="en-GB">
              <a:solidFill>
                <a:schemeClr val="bg1"/>
              </a:solidFill>
            </a:endParaRPr>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graphicFrame>
        <p:nvGraphicFramePr>
          <p:cNvPr id="10" name="Grafiek 9"/>
          <p:cNvGraphicFramePr>
            <a:graphicFrameLocks/>
          </p:cNvGraphicFramePr>
          <p:nvPr>
            <p:extLst>
              <p:ext uri="{D42A27DB-BD31-4B8C-83A1-F6EECF244321}">
                <p14:modId xmlns:p14="http://schemas.microsoft.com/office/powerpoint/2010/main" val="1540738762"/>
              </p:ext>
            </p:extLst>
          </p:nvPr>
        </p:nvGraphicFramePr>
        <p:xfrm>
          <a:off x="566739" y="1223010"/>
          <a:ext cx="6759892" cy="4491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33950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Chronische depressie</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15</a:t>
            </a:fld>
            <a:endParaRPr lang="en-GB">
              <a:solidFill>
                <a:schemeClr val="bg1"/>
              </a:solidFill>
            </a:endParaRPr>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graphicFrame>
        <p:nvGraphicFramePr>
          <p:cNvPr id="10" name="Grafiek 9"/>
          <p:cNvGraphicFramePr>
            <a:graphicFrameLocks/>
          </p:cNvGraphicFramePr>
          <p:nvPr>
            <p:extLst>
              <p:ext uri="{D42A27DB-BD31-4B8C-83A1-F6EECF244321}">
                <p14:modId xmlns:p14="http://schemas.microsoft.com/office/powerpoint/2010/main" val="644765758"/>
              </p:ext>
            </p:extLst>
          </p:nvPr>
        </p:nvGraphicFramePr>
        <p:xfrm>
          <a:off x="566738" y="1223010"/>
          <a:ext cx="6702742" cy="4491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0223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nl-NL" altLang="nl-NL" dirty="0" smtClean="0"/>
              <a:t>Model of </a:t>
            </a:r>
            <a:r>
              <a:rPr lang="nl-NL" altLang="nl-NL" dirty="0" err="1" smtClean="0"/>
              <a:t>pathways</a:t>
            </a:r>
            <a:r>
              <a:rPr lang="nl-NL" altLang="nl-NL" dirty="0" smtClean="0"/>
              <a:t> </a:t>
            </a:r>
            <a:r>
              <a:rPr lang="nl-NL" altLang="nl-NL" dirty="0" err="1" smtClean="0"/>
              <a:t>twin</a:t>
            </a:r>
            <a:r>
              <a:rPr lang="nl-NL" altLang="nl-NL" dirty="0" smtClean="0"/>
              <a:t> </a:t>
            </a:r>
            <a:r>
              <a:rPr lang="nl-NL" altLang="nl-NL" dirty="0" err="1" smtClean="0"/>
              <a:t>study</a:t>
            </a:r>
            <a:endParaRPr lang="nl-NL" altLang="nl-NL" dirty="0" smtClean="0"/>
          </a:p>
        </p:txBody>
      </p:sp>
      <p:sp>
        <p:nvSpPr>
          <p:cNvPr id="48131" name="Tijdelijke aanduiding voor inhoud 7"/>
          <p:cNvSpPr>
            <a:spLocks noGrp="1"/>
          </p:cNvSpPr>
          <p:nvPr>
            <p:ph sz="half" idx="2"/>
          </p:nvPr>
        </p:nvSpPr>
        <p:spPr>
          <a:xfrm>
            <a:off x="5795963" y="1066800"/>
            <a:ext cx="3240087" cy="5257800"/>
          </a:xfrm>
        </p:spPr>
        <p:txBody>
          <a:bodyPr/>
          <a:lstStyle/>
          <a:p>
            <a:r>
              <a:rPr lang="nl-NL" altLang="nl-NL" sz="2400" dirty="0" smtClean="0"/>
              <a:t>2395 </a:t>
            </a:r>
            <a:r>
              <a:rPr lang="nl-NL" altLang="nl-NL" sz="2400" dirty="0" err="1" smtClean="0"/>
              <a:t>female</a:t>
            </a:r>
            <a:r>
              <a:rPr lang="nl-NL" altLang="nl-NL" sz="2400" dirty="0" smtClean="0"/>
              <a:t> </a:t>
            </a:r>
            <a:r>
              <a:rPr lang="nl-NL" altLang="nl-NL" sz="2400" dirty="0" err="1" smtClean="0"/>
              <a:t>twins</a:t>
            </a:r>
            <a:endParaRPr lang="nl-NL" altLang="nl-NL" sz="2400" dirty="0" smtClean="0"/>
          </a:p>
          <a:p>
            <a:r>
              <a:rPr lang="nl-NL" altLang="nl-NL" sz="2400" dirty="0" err="1" smtClean="0">
                <a:solidFill>
                  <a:srgbClr val="0000FF"/>
                </a:solidFill>
              </a:rPr>
              <a:t>Genetic</a:t>
            </a:r>
            <a:r>
              <a:rPr lang="nl-NL" altLang="nl-NL" sz="2400" dirty="0" smtClean="0">
                <a:solidFill>
                  <a:srgbClr val="0000FF"/>
                </a:solidFill>
              </a:rPr>
              <a:t> risk</a:t>
            </a:r>
          </a:p>
          <a:p>
            <a:r>
              <a:rPr lang="nl-NL" altLang="nl-NL" sz="2400" dirty="0" err="1" smtClean="0">
                <a:solidFill>
                  <a:srgbClr val="0000FF"/>
                </a:solidFill>
              </a:rPr>
              <a:t>Early</a:t>
            </a:r>
            <a:r>
              <a:rPr lang="nl-NL" altLang="nl-NL" sz="2400" dirty="0" smtClean="0">
                <a:solidFill>
                  <a:srgbClr val="0000FF"/>
                </a:solidFill>
              </a:rPr>
              <a:t> </a:t>
            </a:r>
            <a:r>
              <a:rPr lang="nl-NL" altLang="nl-NL" sz="2400" dirty="0" err="1" smtClean="0">
                <a:solidFill>
                  <a:srgbClr val="0000FF"/>
                </a:solidFill>
              </a:rPr>
              <a:t>adversities</a:t>
            </a:r>
            <a:endParaRPr lang="nl-NL" altLang="nl-NL" sz="2400" dirty="0" smtClean="0">
              <a:solidFill>
                <a:srgbClr val="0000FF"/>
              </a:solidFill>
            </a:endParaRPr>
          </a:p>
          <a:p>
            <a:r>
              <a:rPr lang="nl-NL" altLang="nl-NL" sz="2400" dirty="0" smtClean="0"/>
              <a:t>Three wave </a:t>
            </a:r>
            <a:r>
              <a:rPr lang="nl-NL" altLang="nl-NL" sz="2400" dirty="0" err="1" smtClean="0"/>
              <a:t>study</a:t>
            </a:r>
            <a:endParaRPr lang="nl-NL" altLang="nl-NL" sz="2400" dirty="0" smtClean="0"/>
          </a:p>
          <a:p>
            <a:r>
              <a:rPr lang="nl-NL" altLang="nl-NL" sz="2400" dirty="0" err="1" smtClean="0">
                <a:solidFill>
                  <a:srgbClr val="0000FF"/>
                </a:solidFill>
              </a:rPr>
              <a:t>Neurotcism</a:t>
            </a:r>
            <a:endParaRPr lang="nl-NL" altLang="nl-NL" sz="2400" dirty="0" smtClean="0">
              <a:solidFill>
                <a:srgbClr val="0000FF"/>
              </a:solidFill>
            </a:endParaRPr>
          </a:p>
          <a:p>
            <a:r>
              <a:rPr lang="nl-NL" altLang="nl-NL" sz="2400" dirty="0" smtClean="0"/>
              <a:t>Episodes </a:t>
            </a:r>
            <a:r>
              <a:rPr lang="nl-NL" altLang="nl-NL" sz="2400" dirty="0" err="1" smtClean="0"/>
              <a:t>AnxDep</a:t>
            </a:r>
            <a:endParaRPr lang="nl-NL" altLang="nl-NL" sz="2400" dirty="0" smtClean="0"/>
          </a:p>
          <a:p>
            <a:r>
              <a:rPr lang="nl-NL" altLang="nl-NL" sz="2400" dirty="0" err="1" smtClean="0">
                <a:solidFill>
                  <a:srgbClr val="0000FF"/>
                </a:solidFill>
              </a:rPr>
              <a:t>Symptoms</a:t>
            </a:r>
            <a:r>
              <a:rPr lang="nl-NL" altLang="nl-NL" sz="2400" dirty="0" smtClean="0">
                <a:solidFill>
                  <a:srgbClr val="0000FF"/>
                </a:solidFill>
              </a:rPr>
              <a:t> </a:t>
            </a:r>
            <a:r>
              <a:rPr lang="nl-NL" altLang="nl-NL" sz="2400" dirty="0" err="1" smtClean="0">
                <a:solidFill>
                  <a:srgbClr val="0000FF"/>
                </a:solidFill>
              </a:rPr>
              <a:t>AnxDep</a:t>
            </a:r>
            <a:endParaRPr lang="nl-NL" altLang="nl-NL" sz="2400" dirty="0" smtClean="0">
              <a:solidFill>
                <a:srgbClr val="0000FF"/>
              </a:solidFill>
            </a:endParaRPr>
          </a:p>
        </p:txBody>
      </p:sp>
      <p:sp>
        <p:nvSpPr>
          <p:cNvPr id="48132" name="Tijdelijke aanduiding voor datum 3"/>
          <p:cNvSpPr>
            <a:spLocks noGrp="1"/>
          </p:cNvSpPr>
          <p:nvPr>
            <p:ph type="dt"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4E6656-4FB5-45F7-AFDC-7C7D6CA23856}" type="datetime6">
              <a:rPr lang="nl-NL" altLang="nl-NL" sz="1200" smtClean="0">
                <a:solidFill>
                  <a:srgbClr val="111166"/>
                </a:solidFill>
              </a:rPr>
              <a:pPr/>
              <a:t>mei ’16</a:t>
            </a:fld>
            <a:endParaRPr lang="en-US" altLang="nl-NL" sz="1200" smtClean="0">
              <a:solidFill>
                <a:srgbClr val="111166"/>
              </a:solidFill>
            </a:endParaRPr>
          </a:p>
        </p:txBody>
      </p:sp>
      <p:sp>
        <p:nvSpPr>
          <p:cNvPr id="48133" name="Tijdelijke aanduiding voor dianummer 4"/>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EA7E72-2734-4E6A-9D2D-4E6415F1E3DA}" type="slidenum">
              <a:rPr lang="en-US" altLang="nl-NL" sz="1200">
                <a:solidFill>
                  <a:srgbClr val="111166"/>
                </a:solidFill>
              </a:rPr>
              <a:pPr/>
              <a:t>16</a:t>
            </a:fld>
            <a:endParaRPr lang="en-US" altLang="nl-NL" sz="1200">
              <a:solidFill>
                <a:srgbClr val="111166"/>
              </a:solidFill>
            </a:endParaRPr>
          </a:p>
        </p:txBody>
      </p:sp>
      <p:sp>
        <p:nvSpPr>
          <p:cNvPr id="6" name="Text Box 13"/>
          <p:cNvSpPr txBox="1">
            <a:spLocks noChangeArrowheads="1"/>
          </p:cNvSpPr>
          <p:nvPr/>
        </p:nvSpPr>
        <p:spPr bwMode="auto">
          <a:xfrm>
            <a:off x="1016000" y="6159500"/>
            <a:ext cx="2667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r>
              <a:rPr lang="en-US" altLang="nl-NL" sz="1400" b="0" dirty="0" err="1" smtClean="0">
                <a:solidFill>
                  <a:schemeClr val="accent6"/>
                </a:solidFill>
                <a:latin typeface="Times New Roman" pitchFamily="18" charset="0"/>
              </a:rPr>
              <a:t>Kendler</a:t>
            </a:r>
            <a:r>
              <a:rPr lang="en-US" altLang="nl-NL" sz="1400" b="0" dirty="0" smtClean="0">
                <a:solidFill>
                  <a:schemeClr val="accent6"/>
                </a:solidFill>
                <a:latin typeface="Times New Roman" pitchFamily="18" charset="0"/>
              </a:rPr>
              <a:t> et al., 2011, </a:t>
            </a:r>
            <a:r>
              <a:rPr lang="en-US" altLang="nl-NL" sz="1400" b="0" i="1" dirty="0" err="1" smtClean="0">
                <a:solidFill>
                  <a:schemeClr val="accent6"/>
                </a:solidFill>
                <a:latin typeface="Times New Roman" pitchFamily="18" charset="0"/>
              </a:rPr>
              <a:t>Psychol</a:t>
            </a:r>
            <a:r>
              <a:rPr lang="en-US" altLang="nl-NL" sz="1400" b="0" i="1" dirty="0" smtClean="0">
                <a:solidFill>
                  <a:schemeClr val="accent6"/>
                </a:solidFill>
                <a:latin typeface="Times New Roman" pitchFamily="18" charset="0"/>
              </a:rPr>
              <a:t> Med</a:t>
            </a:r>
            <a:r>
              <a:rPr lang="en-US" altLang="nl-NL" sz="1400" b="0" dirty="0" smtClean="0">
                <a:solidFill>
                  <a:schemeClr val="accent6"/>
                </a:solidFill>
                <a:latin typeface="Times New Roman" pitchFamily="18" charset="0"/>
              </a:rPr>
              <a:t> </a:t>
            </a:r>
          </a:p>
        </p:txBody>
      </p:sp>
      <p:pic>
        <p:nvPicPr>
          <p:cNvPr id="4813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450" y="1052513"/>
            <a:ext cx="4392613" cy="503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7" name="Tekstvak 8"/>
          <p:cNvSpPr txBox="1">
            <a:spLocks noChangeArrowheads="1"/>
          </p:cNvSpPr>
          <p:nvPr/>
        </p:nvSpPr>
        <p:spPr bwMode="auto">
          <a:xfrm>
            <a:off x="4656138" y="6575425"/>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en-US" sz="1200">
                <a:solidFill>
                  <a:schemeClr val="bg1"/>
                </a:solidFill>
              </a:rPr>
              <a:t>/ 35</a:t>
            </a:r>
            <a:endParaRPr lang="en-US" altLang="en-US" sz="1200">
              <a:solidFill>
                <a:schemeClr val="bg1"/>
              </a:solidFill>
            </a:endParaRPr>
          </a:p>
        </p:txBody>
      </p:sp>
    </p:spTree>
    <p:extLst>
      <p:ext uri="{BB962C8B-B14F-4D97-AF65-F5344CB8AC3E}">
        <p14:creationId xmlns:p14="http://schemas.microsoft.com/office/powerpoint/2010/main" val="243204904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nl-NL" altLang="nl-NL" smtClean="0"/>
              <a:t>Two etiologic pathways </a:t>
            </a:r>
          </a:p>
        </p:txBody>
      </p:sp>
      <p:sp>
        <p:nvSpPr>
          <p:cNvPr id="49155" name="Tijdelijke aanduiding voor datum 4"/>
          <p:cNvSpPr>
            <a:spLocks noGrp="1"/>
          </p:cNvSpPr>
          <p:nvPr>
            <p:ph type="dt"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8C35C8C-FD01-420E-9E7E-45990527BBEC}" type="datetime6">
              <a:rPr lang="nl-NL" altLang="nl-NL" sz="1200" smtClean="0">
                <a:solidFill>
                  <a:srgbClr val="111166"/>
                </a:solidFill>
              </a:rPr>
              <a:pPr/>
              <a:t>mei ’16</a:t>
            </a:fld>
            <a:endParaRPr lang="en-US" altLang="nl-NL" sz="1200" smtClean="0">
              <a:solidFill>
                <a:srgbClr val="111166"/>
              </a:solidFill>
            </a:endParaRPr>
          </a:p>
        </p:txBody>
      </p:sp>
      <p:sp>
        <p:nvSpPr>
          <p:cNvPr id="49156" name="Tijdelijke aanduiding voor dianummer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1EB9244-B71F-4AF4-9C12-1DCB965686C3}" type="slidenum">
              <a:rPr lang="en-US" altLang="nl-NL" sz="1200">
                <a:solidFill>
                  <a:srgbClr val="111166"/>
                </a:solidFill>
              </a:rPr>
              <a:pPr/>
              <a:t>17</a:t>
            </a:fld>
            <a:endParaRPr lang="en-US" altLang="nl-NL" sz="1200">
              <a:solidFill>
                <a:srgbClr val="111166"/>
              </a:solidFill>
            </a:endParaRPr>
          </a:p>
        </p:txBody>
      </p:sp>
      <p:sp>
        <p:nvSpPr>
          <p:cNvPr id="49157" name="Ovaal 6"/>
          <p:cNvSpPr>
            <a:spLocks noChangeArrowheads="1"/>
          </p:cNvSpPr>
          <p:nvPr/>
        </p:nvSpPr>
        <p:spPr bwMode="auto">
          <a:xfrm>
            <a:off x="3276600" y="1288417"/>
            <a:ext cx="1439863" cy="7207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1800"/>
              <a:t>Genetic</a:t>
            </a:r>
          </a:p>
        </p:txBody>
      </p:sp>
      <p:sp>
        <p:nvSpPr>
          <p:cNvPr id="49158" name="Ovaal 7"/>
          <p:cNvSpPr>
            <a:spLocks noChangeArrowheads="1"/>
          </p:cNvSpPr>
          <p:nvPr/>
        </p:nvSpPr>
        <p:spPr bwMode="auto">
          <a:xfrm>
            <a:off x="1548606" y="1287781"/>
            <a:ext cx="1439863" cy="7207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nl-NL" altLang="nl-NL" sz="1800" dirty="0" err="1"/>
              <a:t>Early</a:t>
            </a:r>
            <a:r>
              <a:rPr lang="nl-NL" altLang="nl-NL" sz="1800" dirty="0"/>
              <a:t> events</a:t>
            </a:r>
          </a:p>
        </p:txBody>
      </p:sp>
      <p:sp>
        <p:nvSpPr>
          <p:cNvPr id="49159" name="Ovaal 9"/>
          <p:cNvSpPr>
            <a:spLocks noChangeArrowheads="1"/>
          </p:cNvSpPr>
          <p:nvPr/>
        </p:nvSpPr>
        <p:spPr bwMode="auto">
          <a:xfrm>
            <a:off x="2268538" y="2565400"/>
            <a:ext cx="1439862" cy="71913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nl-NL" altLang="nl-NL" sz="1800"/>
              <a:t>Neuro-ticism</a:t>
            </a:r>
          </a:p>
        </p:txBody>
      </p:sp>
      <p:sp>
        <p:nvSpPr>
          <p:cNvPr id="49160" name="Ovaal 10"/>
          <p:cNvSpPr>
            <a:spLocks noChangeArrowheads="1"/>
          </p:cNvSpPr>
          <p:nvPr/>
        </p:nvSpPr>
        <p:spPr bwMode="auto">
          <a:xfrm>
            <a:off x="2268538" y="3789363"/>
            <a:ext cx="1439862" cy="7191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nl-NL" altLang="nl-NL" sz="1800"/>
              <a:t>Stable AnxDep</a:t>
            </a:r>
          </a:p>
        </p:txBody>
      </p:sp>
      <p:sp>
        <p:nvSpPr>
          <p:cNvPr id="49161" name="Ovaal 11"/>
          <p:cNvSpPr>
            <a:spLocks noChangeArrowheads="1"/>
          </p:cNvSpPr>
          <p:nvPr/>
        </p:nvSpPr>
        <p:spPr bwMode="auto">
          <a:xfrm>
            <a:off x="5021263" y="2565400"/>
            <a:ext cx="1439862" cy="719138"/>
          </a:xfrm>
          <a:prstGeom prst="ellipse">
            <a:avLst/>
          </a:prstGeom>
          <a:solidFill>
            <a:srgbClr val="C00000"/>
          </a:solidFill>
          <a:ln w="9525" algn="ctr">
            <a:solidFill>
              <a:schemeClr val="tx1"/>
            </a:solidFill>
            <a:round/>
            <a:headEnd/>
            <a:tailEnd/>
          </a:ln>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nl-NL" altLang="nl-NL" sz="1800"/>
              <a:t>Life events</a:t>
            </a:r>
          </a:p>
        </p:txBody>
      </p:sp>
      <p:sp>
        <p:nvSpPr>
          <p:cNvPr id="49162" name="Ovaal 12"/>
          <p:cNvSpPr>
            <a:spLocks noChangeArrowheads="1"/>
          </p:cNvSpPr>
          <p:nvPr/>
        </p:nvSpPr>
        <p:spPr bwMode="auto">
          <a:xfrm>
            <a:off x="5021263" y="3789363"/>
            <a:ext cx="1439862" cy="719137"/>
          </a:xfrm>
          <a:prstGeom prst="ellipse">
            <a:avLst/>
          </a:prstGeom>
          <a:solidFill>
            <a:srgbClr val="C00000"/>
          </a:solidFill>
          <a:ln w="9525" algn="ctr">
            <a:solidFill>
              <a:schemeClr val="tx1"/>
            </a:solidFill>
            <a:round/>
            <a:headEnd/>
            <a:tailEnd/>
          </a:ln>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nl-NL" altLang="nl-NL" sz="1800"/>
              <a:t>Episode AnxDep</a:t>
            </a:r>
          </a:p>
        </p:txBody>
      </p:sp>
      <p:sp>
        <p:nvSpPr>
          <p:cNvPr id="49163" name="Ovaal 13"/>
          <p:cNvSpPr>
            <a:spLocks noChangeArrowheads="1"/>
          </p:cNvSpPr>
          <p:nvPr/>
        </p:nvSpPr>
        <p:spPr bwMode="auto">
          <a:xfrm>
            <a:off x="2268538" y="5013325"/>
            <a:ext cx="4192587" cy="719138"/>
          </a:xfrm>
          <a:prstGeom prst="ellipse">
            <a:avLst/>
          </a:prstGeom>
          <a:gradFill rotWithShape="1">
            <a:gsLst>
              <a:gs pos="0">
                <a:srgbClr val="000082"/>
              </a:gs>
              <a:gs pos="30000">
                <a:srgbClr val="66008F"/>
              </a:gs>
              <a:gs pos="64999">
                <a:srgbClr val="BA0066"/>
              </a:gs>
              <a:gs pos="89999">
                <a:srgbClr val="FF0000"/>
              </a:gs>
              <a:gs pos="100000">
                <a:srgbClr val="FF8200"/>
              </a:gs>
            </a:gsLst>
            <a:lin ang="0"/>
          </a:gradFill>
          <a:ln w="9525" algn="ctr">
            <a:solidFill>
              <a:schemeClr val="tx1"/>
            </a:solidFill>
            <a:round/>
            <a:headEnd/>
            <a:tailEnd/>
          </a:ln>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nl-NL" altLang="nl-NL" sz="1800"/>
              <a:t>Symptoms AnxDep</a:t>
            </a:r>
          </a:p>
        </p:txBody>
      </p:sp>
      <p:cxnSp>
        <p:nvCxnSpPr>
          <p:cNvPr id="49164" name="Rechte verbindingslijn met pijl 15"/>
          <p:cNvCxnSpPr>
            <a:cxnSpLocks noChangeShapeType="1"/>
          </p:cNvCxnSpPr>
          <p:nvPr/>
        </p:nvCxnSpPr>
        <p:spPr bwMode="auto">
          <a:xfrm>
            <a:off x="2268538" y="2205038"/>
            <a:ext cx="503237" cy="287337"/>
          </a:xfrm>
          <a:prstGeom prst="straightConnector1">
            <a:avLst/>
          </a:prstGeom>
          <a:noFill/>
          <a:ln w="38100"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5" name="Rechte verbindingslijn met pijl 17"/>
          <p:cNvCxnSpPr>
            <a:cxnSpLocks noChangeShapeType="1"/>
          </p:cNvCxnSpPr>
          <p:nvPr/>
        </p:nvCxnSpPr>
        <p:spPr bwMode="auto">
          <a:xfrm flipH="1">
            <a:off x="3276600" y="2205038"/>
            <a:ext cx="503238" cy="287337"/>
          </a:xfrm>
          <a:prstGeom prst="straightConnector1">
            <a:avLst/>
          </a:prstGeom>
          <a:noFill/>
          <a:ln w="38100"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6" name="Rechte verbindingslijn met pijl 19"/>
          <p:cNvCxnSpPr>
            <a:cxnSpLocks noChangeShapeType="1"/>
          </p:cNvCxnSpPr>
          <p:nvPr/>
        </p:nvCxnSpPr>
        <p:spPr bwMode="auto">
          <a:xfrm>
            <a:off x="2987675" y="3381375"/>
            <a:ext cx="0" cy="334963"/>
          </a:xfrm>
          <a:prstGeom prst="straightConnector1">
            <a:avLst/>
          </a:prstGeom>
          <a:noFill/>
          <a:ln w="38100"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7" name="Rechte verbindingslijn met pijl 20"/>
          <p:cNvCxnSpPr>
            <a:cxnSpLocks noChangeShapeType="1"/>
          </p:cNvCxnSpPr>
          <p:nvPr/>
        </p:nvCxnSpPr>
        <p:spPr bwMode="auto">
          <a:xfrm>
            <a:off x="2987675" y="4652963"/>
            <a:ext cx="0" cy="334962"/>
          </a:xfrm>
          <a:prstGeom prst="straightConnector1">
            <a:avLst/>
          </a:prstGeom>
          <a:noFill/>
          <a:ln w="38100"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8" name="Rechte verbindingslijn met pijl 21"/>
          <p:cNvCxnSpPr>
            <a:cxnSpLocks noChangeShapeType="1"/>
          </p:cNvCxnSpPr>
          <p:nvPr/>
        </p:nvCxnSpPr>
        <p:spPr bwMode="auto">
          <a:xfrm>
            <a:off x="5795963" y="3381375"/>
            <a:ext cx="0" cy="334963"/>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9" name="Rechte verbindingslijn met pijl 22"/>
          <p:cNvCxnSpPr>
            <a:cxnSpLocks noChangeShapeType="1"/>
          </p:cNvCxnSpPr>
          <p:nvPr/>
        </p:nvCxnSpPr>
        <p:spPr bwMode="auto">
          <a:xfrm>
            <a:off x="5795963" y="4652963"/>
            <a:ext cx="0" cy="334962"/>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0" name="Rechte verbindingslijn met pijl 24"/>
          <p:cNvCxnSpPr>
            <a:cxnSpLocks noChangeShapeType="1"/>
          </p:cNvCxnSpPr>
          <p:nvPr/>
        </p:nvCxnSpPr>
        <p:spPr bwMode="auto">
          <a:xfrm>
            <a:off x="3779838" y="2924175"/>
            <a:ext cx="1152525" cy="0"/>
          </a:xfrm>
          <a:prstGeom prst="straightConnector1">
            <a:avLst/>
          </a:prstGeom>
          <a:noFill/>
          <a:ln w="9525"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1" name="Rechte verbindingslijn met pijl 26"/>
          <p:cNvCxnSpPr>
            <a:cxnSpLocks noChangeShapeType="1"/>
          </p:cNvCxnSpPr>
          <p:nvPr/>
        </p:nvCxnSpPr>
        <p:spPr bwMode="auto">
          <a:xfrm>
            <a:off x="3779838" y="3141663"/>
            <a:ext cx="1152525" cy="792162"/>
          </a:xfrm>
          <a:prstGeom prst="straightConnector1">
            <a:avLst/>
          </a:prstGeom>
          <a:noFill/>
          <a:ln w="9525"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2" name="Rechte verbindingslijn met pijl 29"/>
          <p:cNvCxnSpPr>
            <a:cxnSpLocks noChangeShapeType="1"/>
          </p:cNvCxnSpPr>
          <p:nvPr/>
        </p:nvCxnSpPr>
        <p:spPr bwMode="auto">
          <a:xfrm>
            <a:off x="4716463" y="2133600"/>
            <a:ext cx="576262" cy="358775"/>
          </a:xfrm>
          <a:prstGeom prst="straightConnector1">
            <a:avLst/>
          </a:prstGeom>
          <a:noFill/>
          <a:ln w="9525"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3" name="Rechte verbindingslijn met pijl 32"/>
          <p:cNvCxnSpPr>
            <a:cxnSpLocks noChangeShapeType="1"/>
          </p:cNvCxnSpPr>
          <p:nvPr/>
        </p:nvCxnSpPr>
        <p:spPr bwMode="auto">
          <a:xfrm>
            <a:off x="4445000" y="2205038"/>
            <a:ext cx="703263" cy="15113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4" name="Rechte verbindingslijn met pijl 34"/>
          <p:cNvCxnSpPr>
            <a:cxnSpLocks noChangeShapeType="1"/>
          </p:cNvCxnSpPr>
          <p:nvPr/>
        </p:nvCxnSpPr>
        <p:spPr bwMode="auto">
          <a:xfrm>
            <a:off x="2916238" y="2060575"/>
            <a:ext cx="2016125" cy="720725"/>
          </a:xfrm>
          <a:prstGeom prst="straightConnector1">
            <a:avLst/>
          </a:prstGeom>
          <a:noFill/>
          <a:ln w="9525"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5" name="Rechte verbindingslijn met pijl 39"/>
          <p:cNvCxnSpPr>
            <a:cxnSpLocks noChangeShapeType="1"/>
          </p:cNvCxnSpPr>
          <p:nvPr/>
        </p:nvCxnSpPr>
        <p:spPr bwMode="auto">
          <a:xfrm>
            <a:off x="2916238" y="2133600"/>
            <a:ext cx="2105025" cy="16557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77" name="Tekstvak 24"/>
          <p:cNvSpPr txBox="1">
            <a:spLocks noChangeArrowheads="1"/>
          </p:cNvSpPr>
          <p:nvPr/>
        </p:nvSpPr>
        <p:spPr bwMode="auto">
          <a:xfrm>
            <a:off x="4656138" y="6575425"/>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en-US" sz="1200">
                <a:solidFill>
                  <a:schemeClr val="bg1"/>
                </a:solidFill>
              </a:rPr>
              <a:t>/ 35</a:t>
            </a:r>
            <a:endParaRPr lang="en-US" altLang="en-US" sz="1200">
              <a:solidFill>
                <a:schemeClr val="bg1"/>
              </a:solidFill>
            </a:endParaRPr>
          </a:p>
        </p:txBody>
      </p:sp>
      <p:cxnSp>
        <p:nvCxnSpPr>
          <p:cNvPr id="26" name="Rechte verbindingslijn met pijl 20"/>
          <p:cNvCxnSpPr>
            <a:cxnSpLocks noChangeShapeType="1"/>
          </p:cNvCxnSpPr>
          <p:nvPr/>
        </p:nvCxnSpPr>
        <p:spPr bwMode="auto">
          <a:xfrm>
            <a:off x="3985895" y="4173538"/>
            <a:ext cx="730568" cy="0"/>
          </a:xfrm>
          <a:prstGeom prst="straightConnector1">
            <a:avLst/>
          </a:prstGeom>
          <a:noFill/>
          <a:ln w="38100"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2008814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971550" y="115888"/>
            <a:ext cx="6359525" cy="720725"/>
          </a:xfrm>
        </p:spPr>
        <p:txBody>
          <a:bodyPr/>
          <a:lstStyle/>
          <a:p>
            <a:r>
              <a:rPr lang="en-US" altLang="nl-NL" smtClean="0"/>
              <a:t>Retrospective reports of childhood abuse </a:t>
            </a:r>
          </a:p>
        </p:txBody>
      </p:sp>
      <p:graphicFrame>
        <p:nvGraphicFramePr>
          <p:cNvPr id="1078341" name="Group 69"/>
          <p:cNvGraphicFramePr>
            <a:graphicFrameLocks noGrp="1"/>
          </p:cNvGraphicFramePr>
          <p:nvPr>
            <p:ph sz="half" idx="2"/>
            <p:extLst>
              <p:ext uri="{D42A27DB-BD31-4B8C-83A1-F6EECF244321}">
                <p14:modId xmlns:p14="http://schemas.microsoft.com/office/powerpoint/2010/main" val="1708704797"/>
              </p:ext>
            </p:extLst>
          </p:nvPr>
        </p:nvGraphicFramePr>
        <p:xfrm>
          <a:off x="958850" y="2133600"/>
          <a:ext cx="7796213" cy="2230438"/>
        </p:xfrm>
        <a:graphic>
          <a:graphicData uri="http://schemas.openxmlformats.org/drawingml/2006/table">
            <a:tbl>
              <a:tblPr>
                <a:tableStyleId>{073A0DAA-6AF3-43AB-8588-CEC1D06C72B9}</a:tableStyleId>
              </a:tblPr>
              <a:tblGrid>
                <a:gridCol w="2781846"/>
                <a:gridCol w="1487408"/>
                <a:gridCol w="1831089"/>
                <a:gridCol w="1695870"/>
              </a:tblGrid>
              <a:tr h="57543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a:t>
                      </a:r>
                      <a:r>
                        <a:rPr kumimoji="0" lang="en-US" sz="2400" u="none" strike="noStrike" cap="none" normalizeH="0" baseline="0" dirty="0" smtClean="0">
                          <a:ln>
                            <a:noFill/>
                          </a:ln>
                          <a:effectLst/>
                        </a:rPr>
                        <a:t>Childhood Abuse</a:t>
                      </a:r>
                      <a:endParaRPr kumimoji="0" lang="en-US" sz="2400" b="1" i="0" u="none" strike="noStrike" cap="none" normalizeH="0" baseline="0" dirty="0" smtClean="0">
                        <a:ln>
                          <a:noFill/>
                        </a:ln>
                        <a:solidFill>
                          <a:srgbClr val="FFFF00"/>
                        </a:solidFill>
                        <a:effectLst/>
                        <a:latin typeface="Times New Roman" pitchFamily="18" charset="0"/>
                      </a:endParaRPr>
                    </a:p>
                  </a:txBody>
                  <a:tcPr marL="84437" marR="84437" marT="45699" marB="45699"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Controls </a:t>
                      </a:r>
                    </a:p>
                    <a:p>
                      <a:pPr marL="0" marR="0" lvl="0" indent="0" algn="ctr" defTabSz="914400" rtl="0" eaLnBrk="1" fontAlgn="base" latinLnBrk="0" hangingPunct="1">
                        <a:lnSpc>
                          <a:spcPct val="6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(n = 498)</a:t>
                      </a:r>
                      <a:endParaRPr kumimoji="0" lang="en-US" sz="1400" b="0" i="0" u="none" strike="noStrike" cap="none" normalizeH="0" baseline="0" dirty="0" smtClean="0">
                        <a:ln>
                          <a:noFill/>
                        </a:ln>
                        <a:solidFill>
                          <a:srgbClr val="FFFF00"/>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err="1" smtClean="0">
                          <a:ln>
                            <a:noFill/>
                          </a:ln>
                          <a:effectLst/>
                        </a:rPr>
                        <a:t>Anx</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Dep</a:t>
                      </a:r>
                      <a:r>
                        <a:rPr kumimoji="0" lang="en-US" sz="1800" u="none" strike="noStrike" cap="none" normalizeH="0" baseline="0" dirty="0" smtClean="0">
                          <a:ln>
                            <a:noFill/>
                          </a:ln>
                          <a:effectLst/>
                        </a:rPr>
                        <a:t> disorder </a:t>
                      </a:r>
                    </a:p>
                    <a:p>
                      <a:pPr marL="0" marR="0" lvl="0" indent="0" algn="ctr" defTabSz="914400" rtl="0" eaLnBrk="1" fontAlgn="base" latinLnBrk="0" hangingPunct="1">
                        <a:lnSpc>
                          <a:spcPct val="6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(n = 2288)</a:t>
                      </a:r>
                      <a:endParaRPr kumimoji="0" lang="en-US" sz="1400" b="0" i="0" u="none" strike="noStrike" cap="none" normalizeH="0" baseline="0" dirty="0" smtClean="0">
                        <a:ln>
                          <a:noFill/>
                        </a:ln>
                        <a:solidFill>
                          <a:srgbClr val="FFFF00"/>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Odds Ratio</a:t>
                      </a:r>
                      <a:endParaRPr kumimoji="0" lang="en-US" sz="1800" b="0" i="0" u="none" strike="noStrike" cap="none" normalizeH="0" baseline="0" dirty="0" smtClean="0">
                        <a:ln>
                          <a:noFill/>
                        </a:ln>
                        <a:solidFill>
                          <a:srgbClr val="FFFF00"/>
                        </a:solidFill>
                        <a:effectLst/>
                        <a:latin typeface="Times New Roman" pitchFamily="18" charset="0"/>
                      </a:endParaRPr>
                    </a:p>
                  </a:txBody>
                  <a:tcPr marL="84437" marR="84437" marT="45699" marB="45699" horzOverflow="overflow"/>
                </a:tc>
              </a:tr>
              <a:tr h="43160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Emotional Neglect</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19%</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smtClean="0">
                          <a:ln>
                            <a:noFill/>
                          </a:ln>
                          <a:effectLst/>
                        </a:rPr>
                        <a:t>45%</a:t>
                      </a:r>
                      <a:endParaRPr kumimoji="0" lang="en-US" sz="1800" b="0" i="0" u="none" strike="noStrike" cap="none" normalizeH="0" baseline="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3.54 </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r>
              <a:tr h="37447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Psychological Abuse</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smtClean="0">
                          <a:ln>
                            <a:noFill/>
                          </a:ln>
                          <a:effectLst/>
                        </a:rPr>
                        <a:t>11%</a:t>
                      </a:r>
                      <a:endParaRPr kumimoji="0" lang="en-US" sz="1800" b="0" i="0" u="none" strike="noStrike" cap="none" normalizeH="0" baseline="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smtClean="0">
                          <a:ln>
                            <a:noFill/>
                          </a:ln>
                          <a:effectLst/>
                        </a:rPr>
                        <a:t>29%</a:t>
                      </a:r>
                      <a:endParaRPr kumimoji="0" lang="en-US" sz="1800" b="0" i="0" u="none" strike="noStrike" cap="none" normalizeH="0" baseline="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3.25 </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r>
              <a:tr h="37289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Physical Abuse</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smtClean="0">
                          <a:ln>
                            <a:noFill/>
                          </a:ln>
                          <a:effectLst/>
                        </a:rPr>
                        <a:t> 6%</a:t>
                      </a:r>
                      <a:endParaRPr kumimoji="0" lang="en-US" sz="1800" b="0" i="0" u="none" strike="noStrike" cap="none" normalizeH="0" baseline="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smtClean="0">
                          <a:ln>
                            <a:noFill/>
                          </a:ln>
                          <a:effectLst/>
                        </a:rPr>
                        <a:t>16%</a:t>
                      </a:r>
                      <a:endParaRPr kumimoji="0" lang="en-US" sz="1800" b="0" i="0" u="none" strike="noStrike" cap="none" normalizeH="0" baseline="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2.79</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r>
              <a:tr h="47603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Sexual Abuse</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smtClean="0">
                          <a:ln>
                            <a:noFill/>
                          </a:ln>
                          <a:effectLst/>
                        </a:rPr>
                        <a:t>13%</a:t>
                      </a:r>
                      <a:endParaRPr kumimoji="0" lang="en-US" sz="1800" b="0" i="0" u="none" strike="noStrike" cap="none" normalizeH="0" baseline="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21%</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none" strike="noStrike" cap="none" normalizeH="0" baseline="0" dirty="0" smtClean="0">
                          <a:ln>
                            <a:noFill/>
                          </a:ln>
                          <a:effectLst/>
                        </a:rPr>
                        <a:t>  1.79 </a:t>
                      </a:r>
                      <a:endParaRPr kumimoji="0" lang="en-US" sz="1800" b="0" i="0" u="none" strike="noStrike" cap="none" normalizeH="0" baseline="0" dirty="0" smtClean="0">
                        <a:ln>
                          <a:noFill/>
                        </a:ln>
                        <a:solidFill>
                          <a:schemeClr val="accent6"/>
                        </a:solidFill>
                        <a:effectLst/>
                        <a:latin typeface="Times New Roman" pitchFamily="18" charset="0"/>
                      </a:endParaRPr>
                    </a:p>
                  </a:txBody>
                  <a:tcPr marL="84437" marR="84437" marT="45699" marB="45699" horzOverflow="overflow"/>
                </a:tc>
              </a:tr>
            </a:tbl>
          </a:graphicData>
        </a:graphic>
      </p:graphicFrame>
      <p:sp>
        <p:nvSpPr>
          <p:cNvPr id="43045" name="Text Box 50"/>
          <p:cNvSpPr txBox="1">
            <a:spLocks noChangeArrowheads="1"/>
          </p:cNvSpPr>
          <p:nvPr/>
        </p:nvSpPr>
        <p:spPr bwMode="auto">
          <a:xfrm>
            <a:off x="900113" y="5961063"/>
            <a:ext cx="4597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1400">
                <a:solidFill>
                  <a:schemeClr val="accent6"/>
                </a:solidFill>
                <a:latin typeface="Times New Roman" panose="02020603050405020304" pitchFamily="18" charset="0"/>
              </a:rPr>
              <a:t>Spinhoven, Elzinga e.a., 2010, </a:t>
            </a:r>
            <a:r>
              <a:rPr lang="en-US" altLang="nl-NL" sz="1400" i="1">
                <a:solidFill>
                  <a:schemeClr val="accent6"/>
                </a:solidFill>
                <a:latin typeface="Times New Roman" panose="02020603050405020304" pitchFamily="18" charset="0"/>
              </a:rPr>
              <a:t>Journal of Affective Disorders</a:t>
            </a:r>
          </a:p>
        </p:txBody>
      </p:sp>
      <p:sp>
        <p:nvSpPr>
          <p:cNvPr id="43046" name="Rectangle 55"/>
          <p:cNvSpPr>
            <a:spLocks noChangeArrowheads="1"/>
          </p:cNvSpPr>
          <p:nvPr/>
        </p:nvSpPr>
        <p:spPr bwMode="auto">
          <a:xfrm>
            <a:off x="900113" y="1125538"/>
            <a:ext cx="71993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2000" dirty="0">
                <a:solidFill>
                  <a:schemeClr val="accent6"/>
                </a:solidFill>
                <a:latin typeface="Times New Roman" panose="02020603050405020304" pitchFamily="18" charset="0"/>
              </a:rPr>
              <a:t>Netherlands Study of Depression and Anxiety (NESDA, </a:t>
            </a:r>
            <a:r>
              <a:rPr lang="en-US" altLang="nl-NL" sz="2000" i="1" dirty="0">
                <a:solidFill>
                  <a:schemeClr val="accent6"/>
                </a:solidFill>
                <a:latin typeface="Times New Roman" panose="02020603050405020304" pitchFamily="18" charset="0"/>
              </a:rPr>
              <a:t>n</a:t>
            </a:r>
            <a:r>
              <a:rPr lang="en-US" altLang="nl-NL" sz="2000" dirty="0">
                <a:solidFill>
                  <a:schemeClr val="accent6"/>
                </a:solidFill>
                <a:latin typeface="Times New Roman" panose="02020603050405020304" pitchFamily="18" charset="0"/>
              </a:rPr>
              <a:t>=2981)</a:t>
            </a:r>
          </a:p>
          <a:p>
            <a:pPr>
              <a:lnSpc>
                <a:spcPct val="100000"/>
              </a:lnSpc>
              <a:spcBef>
                <a:spcPct val="0"/>
              </a:spcBef>
              <a:buFontTx/>
              <a:buNone/>
            </a:pPr>
            <a:r>
              <a:rPr lang="en-US" altLang="nl-NL" sz="2000" dirty="0">
                <a:solidFill>
                  <a:schemeClr val="accent6"/>
                </a:solidFill>
                <a:latin typeface="Times New Roman" panose="02020603050405020304" pitchFamily="18" charset="0"/>
              </a:rPr>
              <a:t>10-year longitudinal controlled community study in adults</a:t>
            </a:r>
          </a:p>
        </p:txBody>
      </p:sp>
      <p:grpSp>
        <p:nvGrpSpPr>
          <p:cNvPr id="43048" name="Group 47"/>
          <p:cNvGrpSpPr>
            <a:grpSpLocks/>
          </p:cNvGrpSpPr>
          <p:nvPr/>
        </p:nvGrpSpPr>
        <p:grpSpPr bwMode="auto">
          <a:xfrm>
            <a:off x="1016000" y="4724400"/>
            <a:ext cx="1133475" cy="549275"/>
            <a:chOff x="3618" y="3974"/>
            <a:chExt cx="862" cy="346"/>
          </a:xfrm>
        </p:grpSpPr>
        <p:sp>
          <p:nvSpPr>
            <p:cNvPr id="43051" name="Rectangle 48"/>
            <p:cNvSpPr>
              <a:spLocks noChangeArrowheads="1"/>
            </p:cNvSpPr>
            <p:nvPr/>
          </p:nvSpPr>
          <p:spPr bwMode="auto">
            <a:xfrm>
              <a:off x="3618" y="3974"/>
              <a:ext cx="862" cy="34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endParaRPr lang="nl-NL" altLang="nl-NL" sz="800"/>
            </a:p>
          </p:txBody>
        </p:sp>
        <p:pic>
          <p:nvPicPr>
            <p:cNvPr id="43052" name="Picture 49" descr="NESDA_logo_442_transparan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63" y="4020"/>
              <a:ext cx="7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49" name="Tijdelijke aanduiding voor dianummer 4"/>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FDCAC36-1F1B-476F-ABB8-F89788DEA6D0}" type="slidenum">
              <a:rPr lang="en-US" altLang="nl-NL" sz="1200">
                <a:solidFill>
                  <a:srgbClr val="111166"/>
                </a:solidFill>
              </a:rPr>
              <a:pPr/>
              <a:t>18</a:t>
            </a:fld>
            <a:endParaRPr lang="en-US" altLang="nl-NL" sz="1200">
              <a:solidFill>
                <a:srgbClr val="111166"/>
              </a:solidFill>
            </a:endParaRPr>
          </a:p>
        </p:txBody>
      </p:sp>
      <p:sp>
        <p:nvSpPr>
          <p:cNvPr id="43050" name="Tekstvak 13"/>
          <p:cNvSpPr txBox="1">
            <a:spLocks noChangeArrowheads="1"/>
          </p:cNvSpPr>
          <p:nvPr/>
        </p:nvSpPr>
        <p:spPr bwMode="auto">
          <a:xfrm>
            <a:off x="4656138" y="6575425"/>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en-US" sz="1200">
                <a:solidFill>
                  <a:schemeClr val="bg1"/>
                </a:solidFill>
              </a:rPr>
              <a:t>/ 35</a:t>
            </a:r>
            <a:endParaRPr lang="en-US" altLang="en-US" sz="1200">
              <a:solidFill>
                <a:schemeClr val="bg1"/>
              </a:solidFill>
            </a:endParaRPr>
          </a:p>
        </p:txBody>
      </p:sp>
    </p:spTree>
    <p:custDataLst>
      <p:tags r:id="rId1"/>
    </p:custDataLst>
    <p:extLst>
      <p:ext uri="{BB962C8B-B14F-4D97-AF65-F5344CB8AC3E}">
        <p14:creationId xmlns:p14="http://schemas.microsoft.com/office/powerpoint/2010/main" val="20446412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971550" y="115888"/>
            <a:ext cx="7704138" cy="792162"/>
          </a:xfrm>
        </p:spPr>
        <p:txBody>
          <a:bodyPr/>
          <a:lstStyle/>
          <a:p>
            <a:r>
              <a:rPr lang="en-US" altLang="nl-NL" sz="2400" dirty="0" smtClean="0"/>
              <a:t>Reduced activation in </a:t>
            </a:r>
            <a:r>
              <a:rPr lang="en-US" altLang="nl-NL" sz="2400" dirty="0" err="1" smtClean="0"/>
              <a:t>mPFC</a:t>
            </a:r>
            <a:r>
              <a:rPr lang="en-US" altLang="nl-NL" sz="2400" dirty="0" smtClean="0"/>
              <a:t> in individuals with </a:t>
            </a:r>
            <a:br>
              <a:rPr lang="en-US" altLang="nl-NL" sz="2400" dirty="0" smtClean="0"/>
            </a:br>
            <a:r>
              <a:rPr lang="en-US" altLang="nl-NL" sz="2400" dirty="0" smtClean="0"/>
              <a:t>reported history of emotional maltreatment</a:t>
            </a:r>
          </a:p>
        </p:txBody>
      </p:sp>
      <p:sp>
        <p:nvSpPr>
          <p:cNvPr id="9" name="Text Box 13"/>
          <p:cNvSpPr txBox="1">
            <a:spLocks noChangeArrowheads="1"/>
          </p:cNvSpPr>
          <p:nvPr/>
        </p:nvSpPr>
        <p:spPr bwMode="auto">
          <a:xfrm>
            <a:off x="900113" y="6159500"/>
            <a:ext cx="3262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r>
              <a:rPr lang="en-US" altLang="nl-NL" sz="1400" b="0" dirty="0" smtClean="0">
                <a:solidFill>
                  <a:schemeClr val="accent6"/>
                </a:solidFill>
                <a:latin typeface="Times New Roman" pitchFamily="18" charset="0"/>
              </a:rPr>
              <a:t>Van </a:t>
            </a:r>
            <a:r>
              <a:rPr lang="en-US" altLang="nl-NL" sz="1400" b="0" dirty="0" err="1" smtClean="0">
                <a:solidFill>
                  <a:schemeClr val="accent6"/>
                </a:solidFill>
                <a:latin typeface="Times New Roman" pitchFamily="18" charset="0"/>
              </a:rPr>
              <a:t>Harmelen</a:t>
            </a:r>
            <a:r>
              <a:rPr lang="en-US" altLang="nl-NL" sz="1400" b="0" dirty="0" smtClean="0">
                <a:solidFill>
                  <a:schemeClr val="accent6"/>
                </a:solidFill>
                <a:latin typeface="Times New Roman" pitchFamily="18" charset="0"/>
              </a:rPr>
              <a:t>, van </a:t>
            </a:r>
            <a:r>
              <a:rPr lang="en-US" altLang="nl-NL" sz="1400" b="0" dirty="0" err="1" smtClean="0">
                <a:solidFill>
                  <a:schemeClr val="accent6"/>
                </a:solidFill>
                <a:latin typeface="Times New Roman" pitchFamily="18" charset="0"/>
              </a:rPr>
              <a:t>Tol</a:t>
            </a:r>
            <a:r>
              <a:rPr lang="en-US" altLang="nl-NL" sz="1400" b="0" dirty="0" smtClean="0">
                <a:solidFill>
                  <a:schemeClr val="accent6"/>
                </a:solidFill>
                <a:latin typeface="Times New Roman" pitchFamily="18" charset="0"/>
              </a:rPr>
              <a:t> et al., 2014, </a:t>
            </a:r>
            <a:r>
              <a:rPr lang="en-US" altLang="nl-NL" sz="1400" b="0" i="1" dirty="0" smtClean="0">
                <a:solidFill>
                  <a:schemeClr val="accent6"/>
                </a:solidFill>
                <a:latin typeface="Times New Roman" pitchFamily="18" charset="0"/>
              </a:rPr>
              <a:t>SCAN</a:t>
            </a:r>
            <a:r>
              <a:rPr lang="en-US" altLang="nl-NL" sz="1400" b="0" dirty="0" smtClean="0">
                <a:solidFill>
                  <a:schemeClr val="accent6"/>
                </a:solidFill>
                <a:latin typeface="Times New Roman" pitchFamily="18" charset="0"/>
              </a:rPr>
              <a:t> </a:t>
            </a:r>
          </a:p>
        </p:txBody>
      </p:sp>
      <p:pic>
        <p:nvPicPr>
          <p:cNvPr id="45060" name="Picture 4" descr="C:\Users\Nove Cento\AppData\Roaming\PixelMetrics\CaptureWiz\LastCaptures\2014-06-04_15-19-39-074.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97225" y="1962150"/>
            <a:ext cx="54895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113" y="1033463"/>
            <a:ext cx="4594225"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2" name="Tekstvak 2"/>
          <p:cNvSpPr txBox="1">
            <a:spLocks noChangeArrowheads="1"/>
          </p:cNvSpPr>
          <p:nvPr/>
        </p:nvSpPr>
        <p:spPr bwMode="auto">
          <a:xfrm>
            <a:off x="4356100" y="5281613"/>
            <a:ext cx="1152525"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1400">
                <a:solidFill>
                  <a:srgbClr val="000000"/>
                </a:solidFill>
              </a:rPr>
              <a:t>ENCODING</a:t>
            </a:r>
          </a:p>
        </p:txBody>
      </p:sp>
      <p:sp>
        <p:nvSpPr>
          <p:cNvPr id="45063" name="Tekstvak 12"/>
          <p:cNvSpPr txBox="1">
            <a:spLocks noChangeArrowheads="1"/>
          </p:cNvSpPr>
          <p:nvPr/>
        </p:nvSpPr>
        <p:spPr bwMode="auto">
          <a:xfrm>
            <a:off x="6596063" y="5281613"/>
            <a:ext cx="1647825"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1400">
                <a:solidFill>
                  <a:srgbClr val="000000"/>
                </a:solidFill>
              </a:rPr>
              <a:t>RECOGNITION</a:t>
            </a:r>
          </a:p>
        </p:txBody>
      </p:sp>
      <p:sp>
        <p:nvSpPr>
          <p:cNvPr id="45064" name="Tekstvak 13"/>
          <p:cNvSpPr txBox="1">
            <a:spLocks noChangeArrowheads="1"/>
          </p:cNvSpPr>
          <p:nvPr/>
        </p:nvSpPr>
        <p:spPr bwMode="auto">
          <a:xfrm>
            <a:off x="3563938" y="5084763"/>
            <a:ext cx="679450"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800">
                <a:solidFill>
                  <a:srgbClr val="000000"/>
                </a:solidFill>
              </a:rPr>
              <a:t>POSITIVE</a:t>
            </a:r>
          </a:p>
        </p:txBody>
      </p:sp>
      <p:sp>
        <p:nvSpPr>
          <p:cNvPr id="45065" name="Tekstvak 14"/>
          <p:cNvSpPr txBox="1">
            <a:spLocks noChangeArrowheads="1"/>
          </p:cNvSpPr>
          <p:nvPr/>
        </p:nvSpPr>
        <p:spPr bwMode="auto">
          <a:xfrm>
            <a:off x="6300788" y="5084763"/>
            <a:ext cx="679450"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800">
                <a:solidFill>
                  <a:srgbClr val="000000"/>
                </a:solidFill>
              </a:rPr>
              <a:t>POSITIVE</a:t>
            </a:r>
          </a:p>
        </p:txBody>
      </p:sp>
      <p:sp>
        <p:nvSpPr>
          <p:cNvPr id="45066" name="Tekstvak 15"/>
          <p:cNvSpPr txBox="1">
            <a:spLocks noChangeArrowheads="1"/>
          </p:cNvSpPr>
          <p:nvPr/>
        </p:nvSpPr>
        <p:spPr bwMode="auto">
          <a:xfrm>
            <a:off x="4284663" y="5084763"/>
            <a:ext cx="750887"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800">
                <a:solidFill>
                  <a:srgbClr val="000000"/>
                </a:solidFill>
              </a:rPr>
              <a:t>NEGATIVE</a:t>
            </a:r>
          </a:p>
        </p:txBody>
      </p:sp>
      <p:sp>
        <p:nvSpPr>
          <p:cNvPr id="45067" name="Tekstvak 16"/>
          <p:cNvSpPr txBox="1">
            <a:spLocks noChangeArrowheads="1"/>
          </p:cNvSpPr>
          <p:nvPr/>
        </p:nvSpPr>
        <p:spPr bwMode="auto">
          <a:xfrm>
            <a:off x="7059613" y="5084763"/>
            <a:ext cx="752475"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800">
                <a:solidFill>
                  <a:srgbClr val="000000"/>
                </a:solidFill>
              </a:rPr>
              <a:t>NEGATIVE</a:t>
            </a:r>
          </a:p>
        </p:txBody>
      </p:sp>
      <p:sp>
        <p:nvSpPr>
          <p:cNvPr id="45068" name="Tekstvak 17"/>
          <p:cNvSpPr txBox="1">
            <a:spLocks noChangeArrowheads="1"/>
          </p:cNvSpPr>
          <p:nvPr/>
        </p:nvSpPr>
        <p:spPr bwMode="auto">
          <a:xfrm>
            <a:off x="5076825" y="5084763"/>
            <a:ext cx="750888"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800">
                <a:solidFill>
                  <a:srgbClr val="000000"/>
                </a:solidFill>
              </a:rPr>
              <a:t>NEUTRAL</a:t>
            </a:r>
          </a:p>
        </p:txBody>
      </p:sp>
      <p:sp>
        <p:nvSpPr>
          <p:cNvPr id="45069" name="Tekstvak 18"/>
          <p:cNvSpPr txBox="1">
            <a:spLocks noChangeArrowheads="1"/>
          </p:cNvSpPr>
          <p:nvPr/>
        </p:nvSpPr>
        <p:spPr bwMode="auto">
          <a:xfrm>
            <a:off x="7851775" y="5084763"/>
            <a:ext cx="752475"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nl-NL" sz="800">
                <a:solidFill>
                  <a:srgbClr val="000000"/>
                </a:solidFill>
              </a:rPr>
              <a:t>NEUTRAL</a:t>
            </a:r>
          </a:p>
        </p:txBody>
      </p:sp>
      <p:sp>
        <p:nvSpPr>
          <p:cNvPr id="45070" name="Rectangle 12"/>
          <p:cNvSpPr>
            <a:spLocks noChangeArrowheads="1"/>
          </p:cNvSpPr>
          <p:nvPr/>
        </p:nvSpPr>
        <p:spPr bwMode="auto">
          <a:xfrm>
            <a:off x="900113" y="5589588"/>
            <a:ext cx="7713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1600" dirty="0">
                <a:solidFill>
                  <a:schemeClr val="accent6"/>
                </a:solidFill>
                <a:latin typeface="Times New Roman" panose="02020603050405020304" pitchFamily="18" charset="0"/>
                <a:cs typeface="Times New Roman" panose="02020603050405020304" pitchFamily="18" charset="0"/>
              </a:rPr>
              <a:t>►</a:t>
            </a:r>
            <a:r>
              <a:rPr lang="en-US" altLang="nl-NL" sz="1600" dirty="0">
                <a:solidFill>
                  <a:schemeClr val="accent6"/>
                </a:solidFill>
                <a:latin typeface="Times New Roman" panose="02020603050405020304" pitchFamily="18" charset="0"/>
              </a:rPr>
              <a:t> Pattern consistently observed in patients and healthy controls</a:t>
            </a:r>
          </a:p>
          <a:p>
            <a:pPr>
              <a:lnSpc>
                <a:spcPct val="100000"/>
              </a:lnSpc>
              <a:spcBef>
                <a:spcPct val="0"/>
              </a:spcBef>
              <a:buFontTx/>
              <a:buNone/>
            </a:pPr>
            <a:r>
              <a:rPr lang="en-US" altLang="nl-NL" sz="1600" dirty="0">
                <a:solidFill>
                  <a:schemeClr val="accent6"/>
                </a:solidFill>
                <a:latin typeface="Times New Roman" panose="02020603050405020304" pitchFamily="18" charset="0"/>
                <a:cs typeface="Times New Roman" panose="02020603050405020304" pitchFamily="18" charset="0"/>
              </a:rPr>
              <a:t>► </a:t>
            </a:r>
            <a:r>
              <a:rPr lang="en-US" altLang="nl-NL" sz="1600" dirty="0">
                <a:solidFill>
                  <a:schemeClr val="accent6"/>
                </a:solidFill>
                <a:latin typeface="Times New Roman" panose="02020603050405020304" pitchFamily="18" charset="0"/>
              </a:rPr>
              <a:t>Not explained by psychopathology, gender, nor neuroticism or recent life events</a:t>
            </a:r>
            <a:endParaRPr lang="en-GB" altLang="nl-NL" sz="1600" dirty="0">
              <a:solidFill>
                <a:schemeClr val="accent6"/>
              </a:solidFill>
              <a:latin typeface="Times New Roman" panose="02020603050405020304" pitchFamily="18" charset="0"/>
            </a:endParaRPr>
          </a:p>
        </p:txBody>
      </p:sp>
      <p:grpSp>
        <p:nvGrpSpPr>
          <p:cNvPr id="45071" name="Group 47"/>
          <p:cNvGrpSpPr>
            <a:grpSpLocks/>
          </p:cNvGrpSpPr>
          <p:nvPr/>
        </p:nvGrpSpPr>
        <p:grpSpPr bwMode="auto">
          <a:xfrm>
            <a:off x="1016000" y="4724400"/>
            <a:ext cx="1133475" cy="549275"/>
            <a:chOff x="3618" y="3974"/>
            <a:chExt cx="862" cy="346"/>
          </a:xfrm>
        </p:grpSpPr>
        <p:sp>
          <p:nvSpPr>
            <p:cNvPr id="45075" name="Rectangle 48"/>
            <p:cNvSpPr>
              <a:spLocks noChangeArrowheads="1"/>
            </p:cNvSpPr>
            <p:nvPr/>
          </p:nvSpPr>
          <p:spPr bwMode="auto">
            <a:xfrm>
              <a:off x="3618" y="3974"/>
              <a:ext cx="862" cy="34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endParaRPr lang="nl-NL" altLang="nl-NL" sz="800"/>
            </a:p>
          </p:txBody>
        </p:sp>
        <p:pic>
          <p:nvPicPr>
            <p:cNvPr id="45076" name="Picture 49" descr="NESDA_logo_442_transparan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63" y="4020"/>
              <a:ext cx="7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73" name="Tijdelijke aanduiding voor dianummer 4"/>
          <p:cNvSpPr>
            <a:spLocks noGrp="1"/>
          </p:cNvSpPr>
          <p:nvPr>
            <p:ph type="sldNum" sz="quarter" idx="4294967295"/>
          </p:nvPr>
        </p:nvSpPr>
        <p:spPr>
          <a:xfrm>
            <a:off x="4267200" y="6553200"/>
            <a:ext cx="609600" cy="304800"/>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5C46A76-EEB1-4775-B9FF-4E595B1F72F2}" type="slidenum">
              <a:rPr lang="en-US" altLang="nl-NL" sz="1200">
                <a:solidFill>
                  <a:srgbClr val="111166"/>
                </a:solidFill>
              </a:rPr>
              <a:pPr/>
              <a:t>19</a:t>
            </a:fld>
            <a:endParaRPr lang="en-US" altLang="nl-NL" sz="1200">
              <a:solidFill>
                <a:srgbClr val="111166"/>
              </a:solidFill>
            </a:endParaRPr>
          </a:p>
        </p:txBody>
      </p:sp>
      <p:sp>
        <p:nvSpPr>
          <p:cNvPr id="45074" name="Tekstvak 19"/>
          <p:cNvSpPr txBox="1">
            <a:spLocks noChangeArrowheads="1"/>
          </p:cNvSpPr>
          <p:nvPr/>
        </p:nvSpPr>
        <p:spPr bwMode="auto">
          <a:xfrm>
            <a:off x="4656138" y="6575425"/>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en-US" sz="1200">
                <a:solidFill>
                  <a:schemeClr val="bg1"/>
                </a:solidFill>
              </a:rPr>
              <a:t>/ 35</a:t>
            </a:r>
            <a:endParaRPr lang="en-US" altLang="en-US" sz="1200">
              <a:solidFill>
                <a:schemeClr val="bg1"/>
              </a:solidFill>
            </a:endParaRPr>
          </a:p>
        </p:txBody>
      </p:sp>
    </p:spTree>
    <p:extLst>
      <p:ext uri="{BB962C8B-B14F-4D97-AF65-F5344CB8AC3E}">
        <p14:creationId xmlns:p14="http://schemas.microsoft.com/office/powerpoint/2010/main" val="11195531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4014936592"/>
              </p:ext>
            </p:extLst>
          </p:nvPr>
        </p:nvGraphicFramePr>
        <p:xfrm>
          <a:off x="1187450" y="1393825"/>
          <a:ext cx="7560841" cy="3861793"/>
        </p:xfrm>
        <a:graphic>
          <a:graphicData uri="http://schemas.openxmlformats.org/drawingml/2006/table">
            <a:tbl>
              <a:tblPr firstRow="1" firstCol="1" bandRow="1">
                <a:tableStyleId>{2D5ABB26-0587-4C30-8999-92F81FD0307C}</a:tableStyleId>
              </a:tblPr>
              <a:tblGrid>
                <a:gridCol w="4087188"/>
                <a:gridCol w="3473653"/>
              </a:tblGrid>
              <a:tr h="773233">
                <a:tc>
                  <a:txBody>
                    <a:bodyPr/>
                    <a:lstStyle/>
                    <a:p>
                      <a:pPr algn="ctr">
                        <a:spcAft>
                          <a:spcPts val="0"/>
                        </a:spcAft>
                      </a:pPr>
                      <a:r>
                        <a:rPr lang="nl-NL" sz="1800" b="1" dirty="0" smtClean="0">
                          <a:effectLst/>
                          <a:latin typeface="Arial" pitchFamily="34" charset="0"/>
                          <a:cs typeface="Arial" pitchFamily="34" charset="0"/>
                        </a:rPr>
                        <a:t>(</a:t>
                      </a:r>
                      <a:r>
                        <a:rPr lang="nl-NL" sz="1800" b="1" dirty="0">
                          <a:effectLst/>
                          <a:latin typeface="Arial" pitchFamily="34" charset="0"/>
                          <a:cs typeface="Arial" pitchFamily="34" charset="0"/>
                        </a:rPr>
                        <a:t>potentiële) belangenverstrengeling</a:t>
                      </a:r>
                      <a:endParaRPr lang="nl-NL" sz="1800" b="1" dirty="0">
                        <a:effectLst/>
                        <a:latin typeface="Arial" pitchFamily="34" charset="0"/>
                        <a:ea typeface="Calibri"/>
                        <a:cs typeface="Arial" pitchFamily="34" charset="0"/>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800" b="1" dirty="0" smtClean="0">
                          <a:effectLst/>
                          <a:latin typeface="Arial" pitchFamily="34" charset="0"/>
                          <a:cs typeface="Arial" pitchFamily="34" charset="0"/>
                        </a:rPr>
                        <a:t>Geen </a:t>
                      </a:r>
                      <a:r>
                        <a:rPr lang="nl-NL" sz="1800" b="1" dirty="0">
                          <a:effectLst/>
                          <a:latin typeface="Arial" pitchFamily="34" charset="0"/>
                          <a:cs typeface="Arial" pitchFamily="34" charset="0"/>
                        </a:rPr>
                        <a:t> </a:t>
                      </a:r>
                      <a:endParaRPr lang="nl-NL" sz="1800" b="1" dirty="0">
                        <a:effectLst/>
                        <a:latin typeface="Arial" pitchFamily="34" charset="0"/>
                        <a:ea typeface="Calibri"/>
                        <a:cs typeface="Arial" pitchFamily="34" charset="0"/>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915">
                <a:tc>
                  <a:txBody>
                    <a:bodyPr/>
                    <a:lstStyle/>
                    <a:p>
                      <a:pPr>
                        <a:spcAft>
                          <a:spcPts val="0"/>
                        </a:spcAft>
                      </a:pPr>
                      <a:r>
                        <a:rPr lang="nl-NL" sz="1800" dirty="0">
                          <a:effectLst/>
                          <a:latin typeface="Arial" pitchFamily="34" charset="0"/>
                          <a:cs typeface="Arial" pitchFamily="34" charset="0"/>
                        </a:rPr>
                        <a:t>Voor bijeenkomst mogelijk relevante relaties met </a:t>
                      </a:r>
                      <a:r>
                        <a:rPr lang="nl-NL" sz="1800" dirty="0" smtClean="0">
                          <a:effectLst/>
                          <a:latin typeface="Arial" pitchFamily="34" charset="0"/>
                          <a:cs typeface="Arial" pitchFamily="34" charset="0"/>
                        </a:rPr>
                        <a:t>bedrijven</a:t>
                      </a:r>
                      <a:endParaRPr lang="nl-NL" sz="1800" dirty="0">
                        <a:effectLst/>
                        <a:latin typeface="Arial" pitchFamily="34" charset="0"/>
                        <a:ea typeface="Calibri"/>
                        <a:cs typeface="Arial" pitchFamily="34" charset="0"/>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800" dirty="0" smtClean="0">
                          <a:effectLst/>
                          <a:latin typeface="Arial" pitchFamily="34" charset="0"/>
                          <a:cs typeface="Arial" pitchFamily="34" charset="0"/>
                        </a:rPr>
                        <a:t>-</a:t>
                      </a:r>
                      <a:endParaRPr lang="nl-NL" sz="1800" dirty="0">
                        <a:effectLst/>
                        <a:latin typeface="Arial" pitchFamily="34" charset="0"/>
                        <a:ea typeface="Calibri"/>
                        <a:cs typeface="Arial" pitchFamily="34" charset="0"/>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9645">
                <a:tc>
                  <a:txBody>
                    <a:bodyPr/>
                    <a:lstStyle/>
                    <a:p>
                      <a:pPr marL="342900" lvl="0" indent="-342900">
                        <a:spcAft>
                          <a:spcPts val="0"/>
                        </a:spcAft>
                        <a:buFont typeface="Symbol"/>
                        <a:buChar char=""/>
                      </a:pPr>
                      <a:r>
                        <a:rPr lang="nl-NL" sz="1800" dirty="0">
                          <a:effectLst/>
                          <a:latin typeface="Arial" pitchFamily="34" charset="0"/>
                          <a:cs typeface="Arial" pitchFamily="34" charset="0"/>
                        </a:rPr>
                        <a:t>Sponsoring of </a:t>
                      </a:r>
                      <a:r>
                        <a:rPr lang="nl-NL" sz="1800" dirty="0" smtClean="0">
                          <a:effectLst/>
                          <a:latin typeface="Arial" pitchFamily="34" charset="0"/>
                          <a:cs typeface="Arial" pitchFamily="34" charset="0"/>
                        </a:rPr>
                        <a:t>onderzoeksgeld</a:t>
                      </a:r>
                      <a:endParaRPr lang="nl-NL" sz="1800" dirty="0">
                        <a:effectLst/>
                        <a:latin typeface="Arial" pitchFamily="34" charset="0"/>
                        <a:cs typeface="Arial" pitchFamily="34" charset="0"/>
                      </a:endParaRPr>
                    </a:p>
                    <a:p>
                      <a:pPr marL="342900" lvl="0" indent="-342900">
                        <a:spcAft>
                          <a:spcPts val="0"/>
                        </a:spcAft>
                        <a:buFont typeface="Symbol"/>
                        <a:buChar char=""/>
                      </a:pPr>
                      <a:r>
                        <a:rPr lang="nl-NL" sz="1800" dirty="0">
                          <a:effectLst/>
                          <a:latin typeface="Arial" pitchFamily="34" charset="0"/>
                          <a:cs typeface="Arial" pitchFamily="34" charset="0"/>
                        </a:rPr>
                        <a:t>Honorarium of andere (financiële) </a:t>
                      </a:r>
                      <a:r>
                        <a:rPr lang="nl-NL" sz="1800" dirty="0" smtClean="0">
                          <a:effectLst/>
                          <a:latin typeface="Arial" pitchFamily="34" charset="0"/>
                          <a:cs typeface="Arial" pitchFamily="34" charset="0"/>
                        </a:rPr>
                        <a:t>vergoeding</a:t>
                      </a:r>
                      <a:endParaRPr lang="nl-NL" sz="1800" baseline="0" dirty="0" smtClean="0">
                        <a:effectLst/>
                        <a:latin typeface="Arial" pitchFamily="34" charset="0"/>
                        <a:cs typeface="Arial" pitchFamily="34" charset="0"/>
                      </a:endParaRPr>
                    </a:p>
                    <a:p>
                      <a:pPr marL="342900" lvl="0" indent="-342900">
                        <a:spcAft>
                          <a:spcPts val="0"/>
                        </a:spcAft>
                        <a:buFont typeface="Symbol"/>
                        <a:buChar char=""/>
                      </a:pPr>
                      <a:r>
                        <a:rPr lang="nl-NL" sz="1800" dirty="0" smtClean="0">
                          <a:effectLst/>
                          <a:latin typeface="Arial" pitchFamily="34" charset="0"/>
                          <a:cs typeface="Arial" pitchFamily="34" charset="0"/>
                        </a:rPr>
                        <a:t>Aandeelhouder</a:t>
                      </a:r>
                      <a:endParaRPr lang="nl-NL" sz="1800" dirty="0">
                        <a:effectLst/>
                        <a:latin typeface="Arial" pitchFamily="34" charset="0"/>
                        <a:cs typeface="Arial" pitchFamily="34" charset="0"/>
                      </a:endParaRPr>
                    </a:p>
                    <a:p>
                      <a:pPr marL="342900" lvl="0" indent="-342900">
                        <a:spcAft>
                          <a:spcPts val="0"/>
                        </a:spcAft>
                        <a:buFont typeface="Symbol"/>
                        <a:buChar char=""/>
                      </a:pPr>
                      <a:r>
                        <a:rPr lang="nl-NL" sz="1800" dirty="0">
                          <a:effectLst/>
                          <a:latin typeface="Arial" pitchFamily="34" charset="0"/>
                          <a:cs typeface="Arial" pitchFamily="34" charset="0"/>
                        </a:rPr>
                        <a:t>Andere relatie, namelijk </a:t>
                      </a:r>
                      <a:r>
                        <a:rPr lang="nl-NL" sz="1800" dirty="0" smtClean="0">
                          <a:effectLst/>
                          <a:latin typeface="Arial" pitchFamily="34" charset="0"/>
                          <a:cs typeface="Arial" pitchFamily="34" charset="0"/>
                        </a:rPr>
                        <a:t>…</a:t>
                      </a:r>
                      <a:endParaRPr lang="nl-NL" sz="1800" dirty="0">
                        <a:effectLst/>
                        <a:latin typeface="Arial" pitchFamily="34" charset="0"/>
                        <a:ea typeface="Calibri"/>
                        <a:cs typeface="Arial" pitchFamily="34" charset="0"/>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800" dirty="0" smtClean="0">
                          <a:effectLst/>
                          <a:latin typeface="Arial" pitchFamily="34" charset="0"/>
                          <a:cs typeface="Arial" pitchFamily="34" charset="0"/>
                        </a:rPr>
                        <a:t>-</a:t>
                      </a:r>
                      <a:endParaRPr lang="nl-NL" sz="1800" dirty="0">
                        <a:effectLst/>
                        <a:latin typeface="Arial" pitchFamily="34" charset="0"/>
                        <a:cs typeface="Arial" pitchFamily="34" charset="0"/>
                      </a:endParaRPr>
                    </a:p>
                    <a:p>
                      <a:pPr algn="ctr">
                        <a:spcAft>
                          <a:spcPts val="0"/>
                        </a:spcAft>
                      </a:pPr>
                      <a:r>
                        <a:rPr lang="nl-NL" sz="1800" dirty="0" smtClean="0">
                          <a:effectLst/>
                          <a:latin typeface="Arial" pitchFamily="34" charset="0"/>
                          <a:cs typeface="Arial" pitchFamily="34" charset="0"/>
                          <a:sym typeface="Symbol"/>
                        </a:rPr>
                        <a:t>-</a:t>
                      </a:r>
                      <a:endParaRPr lang="nl-NL" sz="1800" dirty="0">
                        <a:effectLst/>
                        <a:latin typeface="Arial" pitchFamily="34" charset="0"/>
                        <a:cs typeface="Arial" pitchFamily="34" charset="0"/>
                        <a:sym typeface="Symbol"/>
                      </a:endParaRPr>
                    </a:p>
                    <a:p>
                      <a:pPr algn="ctr">
                        <a:spcAft>
                          <a:spcPts val="0"/>
                        </a:spcAft>
                      </a:pPr>
                      <a:endParaRPr lang="nl-NL" sz="1800" dirty="0" smtClean="0">
                        <a:effectLst/>
                        <a:latin typeface="Arial" pitchFamily="34" charset="0"/>
                        <a:cs typeface="Arial" pitchFamily="34" charset="0"/>
                        <a:sym typeface="Symbol"/>
                      </a:endParaRPr>
                    </a:p>
                    <a:p>
                      <a:pPr algn="ctr">
                        <a:spcAft>
                          <a:spcPts val="0"/>
                        </a:spcAft>
                      </a:pPr>
                      <a:r>
                        <a:rPr lang="nl-NL" sz="1800" dirty="0" smtClean="0">
                          <a:effectLst/>
                          <a:latin typeface="Arial" pitchFamily="34" charset="0"/>
                          <a:cs typeface="Arial" pitchFamily="34" charset="0"/>
                          <a:sym typeface="Symbol"/>
                        </a:rPr>
                        <a:t>-</a:t>
                      </a:r>
                      <a:endParaRPr lang="nl-NL" sz="1800" dirty="0">
                        <a:effectLst/>
                        <a:latin typeface="Arial" pitchFamily="34" charset="0"/>
                        <a:cs typeface="Arial" pitchFamily="34" charset="0"/>
                      </a:endParaRPr>
                    </a:p>
                    <a:p>
                      <a:pPr algn="ctr">
                        <a:spcAft>
                          <a:spcPts val="0"/>
                        </a:spcAft>
                      </a:pPr>
                      <a:r>
                        <a:rPr lang="nl-NL" sz="1800" dirty="0" smtClean="0">
                          <a:effectLst/>
                          <a:latin typeface="Arial" pitchFamily="34" charset="0"/>
                          <a:ea typeface="Calibri"/>
                          <a:cs typeface="Arial" pitchFamily="34" charset="0"/>
                        </a:rPr>
                        <a:t>Rivierduinen,</a:t>
                      </a:r>
                      <a:r>
                        <a:rPr lang="nl-NL" sz="1800" baseline="0" dirty="0" smtClean="0">
                          <a:effectLst/>
                          <a:latin typeface="Arial" pitchFamily="34" charset="0"/>
                          <a:ea typeface="Calibri"/>
                          <a:cs typeface="Arial" pitchFamily="34" charset="0"/>
                        </a:rPr>
                        <a:t> </a:t>
                      </a:r>
                      <a:r>
                        <a:rPr lang="nl-NL" sz="1800" baseline="0" dirty="0" err="1" smtClean="0">
                          <a:effectLst/>
                          <a:latin typeface="Arial" pitchFamily="34" charset="0"/>
                          <a:ea typeface="Calibri"/>
                          <a:cs typeface="Arial" pitchFamily="34" charset="0"/>
                        </a:rPr>
                        <a:t>Parnassia</a:t>
                      </a:r>
                      <a:r>
                        <a:rPr lang="nl-NL" sz="1800" baseline="0" dirty="0" smtClean="0">
                          <a:effectLst/>
                          <a:latin typeface="Arial" pitchFamily="34" charset="0"/>
                          <a:ea typeface="Calibri"/>
                          <a:cs typeface="Arial" pitchFamily="34" charset="0"/>
                        </a:rPr>
                        <a:t> Groep, VUMC, UMCG, EUR, CHDR, Curium</a:t>
                      </a:r>
                      <a:endParaRPr lang="nl-NL" sz="1800" dirty="0">
                        <a:effectLst/>
                        <a:latin typeface="Arial" pitchFamily="34" charset="0"/>
                        <a:ea typeface="Calibri"/>
                        <a:cs typeface="Arial" pitchFamily="34" charset="0"/>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64" name="Titel 6"/>
          <p:cNvSpPr>
            <a:spLocks noGrp="1"/>
          </p:cNvSpPr>
          <p:nvPr>
            <p:ph type="title"/>
          </p:nvPr>
        </p:nvSpPr>
        <p:spPr/>
        <p:txBody>
          <a:bodyPr/>
          <a:lstStyle/>
          <a:p>
            <a:pPr eaLnBrk="1" hangingPunct="1"/>
            <a:r>
              <a:rPr lang="nl-NL" sz="2000" b="1" smtClean="0">
                <a:solidFill>
                  <a:srgbClr val="000000"/>
                </a:solidFill>
                <a:latin typeface="Arial" charset="0"/>
                <a:cs typeface="Arial" charset="0"/>
              </a:rPr>
              <a:t>Disclosure belangen spreker </a:t>
            </a:r>
            <a:r>
              <a:rPr lang="nl-NL" sz="2000" b="1" smtClean="0">
                <a:latin typeface="Arial" charset="0"/>
                <a:cs typeface="Arial" charset="0"/>
              </a:rPr>
              <a:t/>
            </a:r>
            <a:br>
              <a:rPr lang="nl-NL" sz="2000" b="1" smtClean="0">
                <a:latin typeface="Arial" charset="0"/>
                <a:cs typeface="Arial" charset="0"/>
              </a:rPr>
            </a:br>
            <a:endParaRPr lang="nl-NL" sz="2000" b="1" smtClean="0">
              <a:latin typeface="Arial" charset="0"/>
              <a:cs typeface="Arial" charset="0"/>
            </a:endParaRPr>
          </a:p>
        </p:txBody>
      </p:sp>
      <p:pic>
        <p:nvPicPr>
          <p:cNvPr id="2065" name="Afbeelding 11" descr="Voorjaarslogo_NVvP.JPG"/>
          <p:cNvPicPr>
            <a:picLocks noChangeAspect="1"/>
          </p:cNvPicPr>
          <p:nvPr/>
        </p:nvPicPr>
        <p:blipFill>
          <a:blip r:embed="rId3" cstate="print"/>
          <a:srcRect/>
          <a:stretch>
            <a:fillRect/>
          </a:stretch>
        </p:blipFill>
        <p:spPr bwMode="auto">
          <a:xfrm>
            <a:off x="6011863" y="5373688"/>
            <a:ext cx="2636837" cy="1198562"/>
          </a:xfrm>
          <a:prstGeom prst="rect">
            <a:avLst/>
          </a:prstGeom>
          <a:noFill/>
          <a:ln w="9525">
            <a:noFill/>
            <a:miter lim="800000"/>
            <a:headEnd/>
            <a:tailEnd/>
          </a:ln>
        </p:spPr>
      </p:pic>
      <p:sp>
        <p:nvSpPr>
          <p:cNvPr id="8" name="Rechthoek 7"/>
          <p:cNvSpPr/>
          <p:nvPr/>
        </p:nvSpPr>
        <p:spPr>
          <a:xfrm>
            <a:off x="0" y="0"/>
            <a:ext cx="9144000" cy="126841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4400" b="1" dirty="0" err="1">
                <a:solidFill>
                  <a:prstClr val="white"/>
                </a:solidFill>
              </a:rPr>
              <a:t>Disclosure</a:t>
            </a:r>
            <a:r>
              <a:rPr lang="nl-NL" sz="4400" b="1" dirty="0">
                <a:solidFill>
                  <a:prstClr val="white"/>
                </a:solidFill>
              </a:rPr>
              <a:t> belangen </a:t>
            </a:r>
            <a:r>
              <a:rPr lang="nl-NL" sz="4400" b="1" dirty="0" smtClean="0">
                <a:solidFill>
                  <a:prstClr val="white"/>
                </a:solidFill>
              </a:rPr>
              <a:t>sprekers</a:t>
            </a:r>
            <a:endParaRPr lang="nl-NL" sz="4400" dirty="0">
              <a:solidFill>
                <a:prstClr val="white"/>
              </a:solidFill>
            </a:endParaRPr>
          </a:p>
        </p:txBody>
      </p:sp>
      <p:sp>
        <p:nvSpPr>
          <p:cNvPr id="9" name="Rechthoek 8"/>
          <p:cNvSpPr/>
          <p:nvPr/>
        </p:nvSpPr>
        <p:spPr>
          <a:xfrm>
            <a:off x="0" y="1285875"/>
            <a:ext cx="928688" cy="557212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a:solidFill>
                <a:prstClr val="white"/>
              </a:solidFill>
            </a:endParaRPr>
          </a:p>
        </p:txBody>
      </p:sp>
    </p:spTree>
    <p:extLst>
      <p:ext uri="{BB962C8B-B14F-4D97-AF65-F5344CB8AC3E}">
        <p14:creationId xmlns:p14="http://schemas.microsoft.com/office/powerpoint/2010/main" val="183099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4" name="Rectangle 4"/>
          <p:cNvSpPr>
            <a:spLocks noChangeArrowheads="1"/>
          </p:cNvSpPr>
          <p:nvPr/>
        </p:nvSpPr>
        <p:spPr bwMode="auto">
          <a:xfrm>
            <a:off x="855663" y="76200"/>
            <a:ext cx="77724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defRPr/>
            </a:pPr>
            <a:endParaRPr lang="en-US" altLang="en-US" b="1">
              <a:solidFill>
                <a:srgbClr val="FAFD00"/>
              </a:solidFill>
              <a:effectLst>
                <a:outerShdw blurRad="38100" dist="38100" dir="2700000" algn="tl">
                  <a:srgbClr val="FFFFFF"/>
                </a:outerShdw>
              </a:effectLst>
              <a:latin typeface="Times New Roman" pitchFamily="18" charset="0"/>
            </a:endParaRPr>
          </a:p>
        </p:txBody>
      </p:sp>
      <p:sp>
        <p:nvSpPr>
          <p:cNvPr id="46083" name="Rectangle 5"/>
          <p:cNvSpPr>
            <a:spLocks noChangeArrowheads="1"/>
          </p:cNvSpPr>
          <p:nvPr/>
        </p:nvSpPr>
        <p:spPr bwMode="auto">
          <a:xfrm>
            <a:off x="3608388" y="3048000"/>
            <a:ext cx="185737" cy="769938"/>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endParaRPr lang="nl-NL" altLang="nl-NL" sz="4400">
              <a:solidFill>
                <a:schemeClr val="tx2"/>
              </a:solidFill>
              <a:latin typeface="Times New Roman" panose="02020603050405020304" pitchFamily="18" charset="0"/>
            </a:endParaRPr>
          </a:p>
        </p:txBody>
      </p:sp>
      <p:sp>
        <p:nvSpPr>
          <p:cNvPr id="46084" name="Rectangle 6"/>
          <p:cNvSpPr>
            <a:spLocks noChangeArrowheads="1"/>
          </p:cNvSpPr>
          <p:nvPr/>
        </p:nvSpPr>
        <p:spPr bwMode="auto">
          <a:xfrm>
            <a:off x="3608388" y="3048000"/>
            <a:ext cx="185737" cy="769938"/>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endParaRPr lang="nl-NL" altLang="nl-NL" sz="4400">
              <a:solidFill>
                <a:schemeClr val="tx2"/>
              </a:solidFill>
              <a:latin typeface="Times New Roman" panose="02020603050405020304" pitchFamily="18" charset="0"/>
            </a:endParaRPr>
          </a:p>
        </p:txBody>
      </p:sp>
      <p:sp>
        <p:nvSpPr>
          <p:cNvPr id="1740807" name="Text Box 7"/>
          <p:cNvSpPr txBox="1">
            <a:spLocks noChangeArrowheads="1"/>
          </p:cNvSpPr>
          <p:nvPr/>
        </p:nvSpPr>
        <p:spPr bwMode="auto">
          <a:xfrm>
            <a:off x="3281363" y="5715000"/>
            <a:ext cx="982662" cy="274638"/>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endParaRPr lang="nl-NL" sz="1200" b="1">
              <a:solidFill>
                <a:srgbClr val="FAFD00"/>
              </a:solidFill>
              <a:effectLst>
                <a:outerShdw blurRad="38100" dist="38100" dir="2700000" algn="tl">
                  <a:srgbClr val="FFFFFF"/>
                </a:outerShdw>
              </a:effectLst>
              <a:latin typeface="Times New Roman" pitchFamily="18" charset="0"/>
            </a:endParaRPr>
          </a:p>
        </p:txBody>
      </p:sp>
      <p:sp>
        <p:nvSpPr>
          <p:cNvPr id="46086" name="Rectangle 8"/>
          <p:cNvSpPr>
            <a:spLocks noGrp="1" noChangeArrowheads="1"/>
          </p:cNvSpPr>
          <p:nvPr>
            <p:ph type="title"/>
          </p:nvPr>
        </p:nvSpPr>
        <p:spPr>
          <a:xfrm>
            <a:off x="755650" y="115888"/>
            <a:ext cx="8153400" cy="792162"/>
          </a:xfrm>
        </p:spPr>
        <p:txBody>
          <a:bodyPr/>
          <a:lstStyle/>
          <a:p>
            <a:r>
              <a:rPr lang="en-US" altLang="nl-NL" sz="2400" smtClean="0"/>
              <a:t>Amygdala response to faces </a:t>
            </a:r>
            <a:r>
              <a:rPr lang="en-US" altLang="nl-NL" sz="2400" smtClean="0">
                <a:sym typeface="Symbol" panose="05050102010706020507" pitchFamily="18" charset="2"/>
              </a:rPr>
              <a:t></a:t>
            </a:r>
            <a:r>
              <a:rPr lang="en-US" altLang="nl-NL" sz="2400" smtClean="0"/>
              <a:t> in individuals with</a:t>
            </a:r>
            <a:br>
              <a:rPr lang="en-US" altLang="nl-NL" sz="2400" smtClean="0"/>
            </a:br>
            <a:r>
              <a:rPr lang="en-US" altLang="nl-NL" sz="2400" smtClean="0"/>
              <a:t>reported history of emotional maltreatment</a:t>
            </a:r>
          </a:p>
        </p:txBody>
      </p:sp>
      <p:sp>
        <p:nvSpPr>
          <p:cNvPr id="46087" name="Text Box 14"/>
          <p:cNvSpPr txBox="1">
            <a:spLocks noChangeArrowheads="1"/>
          </p:cNvSpPr>
          <p:nvPr/>
        </p:nvSpPr>
        <p:spPr bwMode="auto">
          <a:xfrm>
            <a:off x="1446213" y="3141663"/>
            <a:ext cx="2651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1600">
                <a:solidFill>
                  <a:schemeClr val="bg1"/>
                </a:solidFill>
              </a:rPr>
              <a:t>*</a:t>
            </a:r>
            <a:endParaRPr lang="en-US" altLang="nl-NL" sz="800">
              <a:solidFill>
                <a:schemeClr val="bg1"/>
              </a:solidFill>
            </a:endParaRPr>
          </a:p>
        </p:txBody>
      </p:sp>
      <p:sp>
        <p:nvSpPr>
          <p:cNvPr id="46088" name="Text Box 15"/>
          <p:cNvSpPr txBox="1">
            <a:spLocks noChangeArrowheads="1"/>
          </p:cNvSpPr>
          <p:nvPr/>
        </p:nvSpPr>
        <p:spPr bwMode="auto">
          <a:xfrm>
            <a:off x="2112963" y="3163888"/>
            <a:ext cx="2635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1600">
                <a:solidFill>
                  <a:schemeClr val="bg1"/>
                </a:solidFill>
              </a:rPr>
              <a:t>*</a:t>
            </a:r>
            <a:endParaRPr lang="en-US" altLang="nl-NL" sz="800">
              <a:solidFill>
                <a:schemeClr val="bg1"/>
              </a:solidFill>
            </a:endParaRPr>
          </a:p>
        </p:txBody>
      </p:sp>
      <p:sp>
        <p:nvSpPr>
          <p:cNvPr id="46089" name="Text Box 16"/>
          <p:cNvSpPr txBox="1">
            <a:spLocks noChangeArrowheads="1"/>
          </p:cNvSpPr>
          <p:nvPr/>
        </p:nvSpPr>
        <p:spPr bwMode="auto">
          <a:xfrm>
            <a:off x="3462338" y="3141663"/>
            <a:ext cx="2651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1600">
                <a:solidFill>
                  <a:schemeClr val="bg1"/>
                </a:solidFill>
              </a:rPr>
              <a:t>*</a:t>
            </a:r>
            <a:endParaRPr lang="en-US" altLang="nl-NL" sz="800">
              <a:solidFill>
                <a:schemeClr val="bg1"/>
              </a:solidFill>
            </a:endParaRPr>
          </a:p>
        </p:txBody>
      </p:sp>
      <p:pic>
        <p:nvPicPr>
          <p:cNvPr id="46090" name="Picture 11" descr="boos gezich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2750" y="3333750"/>
            <a:ext cx="1087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3"/>
          <p:cNvSpPr txBox="1">
            <a:spLocks noChangeArrowheads="1"/>
          </p:cNvSpPr>
          <p:nvPr/>
        </p:nvSpPr>
        <p:spPr bwMode="auto">
          <a:xfrm>
            <a:off x="900113" y="6159500"/>
            <a:ext cx="3262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defRPr/>
            </a:pPr>
            <a:r>
              <a:rPr lang="en-US" altLang="nl-NL" sz="1400" b="0" dirty="0" smtClean="0">
                <a:solidFill>
                  <a:schemeClr val="accent6"/>
                </a:solidFill>
                <a:latin typeface="Times New Roman" pitchFamily="18" charset="0"/>
              </a:rPr>
              <a:t>Van </a:t>
            </a:r>
            <a:r>
              <a:rPr lang="en-US" altLang="nl-NL" sz="1400" b="0" dirty="0" err="1" smtClean="0">
                <a:solidFill>
                  <a:schemeClr val="accent6"/>
                </a:solidFill>
                <a:latin typeface="Times New Roman" pitchFamily="18" charset="0"/>
              </a:rPr>
              <a:t>Harmelen</a:t>
            </a:r>
            <a:r>
              <a:rPr lang="en-US" altLang="nl-NL" sz="1400" b="0" dirty="0" smtClean="0">
                <a:solidFill>
                  <a:schemeClr val="accent6"/>
                </a:solidFill>
                <a:latin typeface="Times New Roman" pitchFamily="18" charset="0"/>
              </a:rPr>
              <a:t>, van </a:t>
            </a:r>
            <a:r>
              <a:rPr lang="en-US" altLang="nl-NL" sz="1400" b="0" dirty="0" err="1" smtClean="0">
                <a:solidFill>
                  <a:schemeClr val="accent6"/>
                </a:solidFill>
                <a:latin typeface="Times New Roman" pitchFamily="18" charset="0"/>
              </a:rPr>
              <a:t>Tol</a:t>
            </a:r>
            <a:r>
              <a:rPr lang="en-US" altLang="nl-NL" sz="1400" b="0" dirty="0" smtClean="0">
                <a:solidFill>
                  <a:schemeClr val="accent6"/>
                </a:solidFill>
                <a:latin typeface="Times New Roman" pitchFamily="18" charset="0"/>
              </a:rPr>
              <a:t> et al., 2013, </a:t>
            </a:r>
            <a:r>
              <a:rPr lang="en-US" altLang="nl-NL" sz="1400" b="0" i="1" dirty="0" smtClean="0">
                <a:solidFill>
                  <a:schemeClr val="accent6"/>
                </a:solidFill>
                <a:latin typeface="Times New Roman" pitchFamily="18" charset="0"/>
              </a:rPr>
              <a:t>SCAN</a:t>
            </a:r>
            <a:r>
              <a:rPr lang="en-US" altLang="nl-NL" sz="1400" b="0" dirty="0" smtClean="0">
                <a:solidFill>
                  <a:schemeClr val="accent6"/>
                </a:solidFill>
                <a:latin typeface="Times New Roman" pitchFamily="18" charset="0"/>
              </a:rPr>
              <a:t> </a:t>
            </a:r>
          </a:p>
        </p:txBody>
      </p:sp>
      <p:sp>
        <p:nvSpPr>
          <p:cNvPr id="46092" name="Rectangle 12"/>
          <p:cNvSpPr>
            <a:spLocks noChangeArrowheads="1"/>
          </p:cNvSpPr>
          <p:nvPr/>
        </p:nvSpPr>
        <p:spPr bwMode="auto">
          <a:xfrm>
            <a:off x="900113" y="5589588"/>
            <a:ext cx="7713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nl-NL" sz="1600" dirty="0">
                <a:solidFill>
                  <a:schemeClr val="accent6"/>
                </a:solidFill>
                <a:latin typeface="Times New Roman" panose="02020603050405020304" pitchFamily="18" charset="0"/>
                <a:cs typeface="Times New Roman" panose="02020603050405020304" pitchFamily="18" charset="0"/>
              </a:rPr>
              <a:t>►</a:t>
            </a:r>
            <a:r>
              <a:rPr lang="en-US" altLang="nl-NL" sz="1600" dirty="0">
                <a:solidFill>
                  <a:schemeClr val="accent6"/>
                </a:solidFill>
                <a:latin typeface="Times New Roman" panose="02020603050405020304" pitchFamily="18" charset="0"/>
              </a:rPr>
              <a:t> Pattern consistently observed in patients and healthy controls</a:t>
            </a:r>
          </a:p>
          <a:p>
            <a:pPr>
              <a:lnSpc>
                <a:spcPct val="100000"/>
              </a:lnSpc>
              <a:spcBef>
                <a:spcPct val="0"/>
              </a:spcBef>
              <a:buFontTx/>
              <a:buNone/>
            </a:pPr>
            <a:r>
              <a:rPr lang="en-US" altLang="nl-NL" sz="1600" dirty="0">
                <a:solidFill>
                  <a:schemeClr val="accent6"/>
                </a:solidFill>
                <a:latin typeface="Times New Roman" panose="02020603050405020304" pitchFamily="18" charset="0"/>
                <a:cs typeface="Times New Roman" panose="02020603050405020304" pitchFamily="18" charset="0"/>
              </a:rPr>
              <a:t>► </a:t>
            </a:r>
            <a:r>
              <a:rPr lang="en-US" altLang="nl-NL" sz="1600" dirty="0">
                <a:solidFill>
                  <a:schemeClr val="accent6"/>
                </a:solidFill>
                <a:latin typeface="Times New Roman" panose="02020603050405020304" pitchFamily="18" charset="0"/>
              </a:rPr>
              <a:t>Not explained by psychopathology, gender, nor neuroticism or recent life events</a:t>
            </a:r>
            <a:endParaRPr lang="en-GB" altLang="nl-NL" sz="1600" dirty="0">
              <a:solidFill>
                <a:schemeClr val="accent6"/>
              </a:solidFill>
              <a:latin typeface="Times New Roman" panose="02020603050405020304" pitchFamily="18" charset="0"/>
            </a:endParaRPr>
          </a:p>
        </p:txBody>
      </p:sp>
      <p:pic>
        <p:nvPicPr>
          <p:cNvPr id="4609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5663" y="1114425"/>
            <a:ext cx="6994525" cy="204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094" name="Group 47"/>
          <p:cNvGrpSpPr>
            <a:grpSpLocks/>
          </p:cNvGrpSpPr>
          <p:nvPr/>
        </p:nvGrpSpPr>
        <p:grpSpPr bwMode="auto">
          <a:xfrm>
            <a:off x="1016000" y="4724400"/>
            <a:ext cx="1133475" cy="549275"/>
            <a:chOff x="3618" y="3974"/>
            <a:chExt cx="862" cy="346"/>
          </a:xfrm>
        </p:grpSpPr>
        <p:sp>
          <p:nvSpPr>
            <p:cNvPr id="46099" name="Rectangle 48"/>
            <p:cNvSpPr>
              <a:spLocks noChangeArrowheads="1"/>
            </p:cNvSpPr>
            <p:nvPr/>
          </p:nvSpPr>
          <p:spPr bwMode="auto">
            <a:xfrm>
              <a:off x="3618" y="3974"/>
              <a:ext cx="862" cy="34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har char="•"/>
                <a:defRPr sz="2200">
                  <a:solidFill>
                    <a:schemeClr val="tx1"/>
                  </a:solidFill>
                  <a:latin typeface="Arial" panose="020B0604020202020204" pitchFamily="34" charset="0"/>
                </a:defRPr>
              </a:lvl1pPr>
              <a:lvl2pPr marL="742950" indent="-28575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endParaRPr lang="nl-NL" altLang="nl-NL" sz="800"/>
            </a:p>
          </p:txBody>
        </p:sp>
        <p:pic>
          <p:nvPicPr>
            <p:cNvPr id="46100" name="Picture 49" descr="NESDA_logo_442_transparan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63" y="4020"/>
              <a:ext cx="7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95" name="Picture 4" descr="C:\Users\Nove Cento\AppData\Roaming\PixelMetrics\CaptureWiz\LastCaptures\2014-06-04_15-38-51-749.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62338" y="3311525"/>
            <a:ext cx="30988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Tijdelijke aanduiding voor dianummer 4"/>
          <p:cNvSpPr>
            <a:spLocks noGrp="1"/>
          </p:cNvSpPr>
          <p:nvPr>
            <p:ph type="sldNum" sz="quarter" idx="4294967295"/>
          </p:nvPr>
        </p:nvSpPr>
        <p:spPr>
          <a:xfrm>
            <a:off x="4267200" y="6553200"/>
            <a:ext cx="609600" cy="304800"/>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A74D545-319C-4615-99B0-012B057CEA2A}" type="slidenum">
              <a:rPr lang="en-US" altLang="nl-NL" sz="1200">
                <a:solidFill>
                  <a:srgbClr val="111166"/>
                </a:solidFill>
              </a:rPr>
              <a:pPr/>
              <a:t>20</a:t>
            </a:fld>
            <a:endParaRPr lang="en-US" altLang="nl-NL" sz="1200">
              <a:solidFill>
                <a:srgbClr val="111166"/>
              </a:solidFill>
            </a:endParaRPr>
          </a:p>
        </p:txBody>
      </p:sp>
      <p:sp>
        <p:nvSpPr>
          <p:cNvPr id="46098" name="Tekstvak 20"/>
          <p:cNvSpPr txBox="1">
            <a:spLocks noChangeArrowheads="1"/>
          </p:cNvSpPr>
          <p:nvPr/>
        </p:nvSpPr>
        <p:spPr bwMode="auto">
          <a:xfrm>
            <a:off x="4656138" y="6575425"/>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nl-NL" altLang="en-US" sz="1200">
                <a:solidFill>
                  <a:schemeClr val="bg1"/>
                </a:solidFill>
              </a:rPr>
              <a:t>/ 35</a:t>
            </a:r>
            <a:endParaRPr lang="en-US" altLang="en-US" sz="1200">
              <a:solidFill>
                <a:schemeClr val="bg1"/>
              </a:solidFill>
            </a:endParaRPr>
          </a:p>
        </p:txBody>
      </p:sp>
    </p:spTree>
    <p:extLst>
      <p:ext uri="{BB962C8B-B14F-4D97-AF65-F5344CB8AC3E}">
        <p14:creationId xmlns:p14="http://schemas.microsoft.com/office/powerpoint/2010/main" val="26891721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err="1" smtClean="0"/>
              <a:t>Onderzoeksagenda</a:t>
            </a:r>
            <a:r>
              <a:rPr lang="nl-NL" dirty="0" smtClean="0"/>
              <a:t> GGZ</a:t>
            </a:r>
            <a:endParaRPr lang="nl-NL" dirty="0"/>
          </a:p>
        </p:txBody>
      </p:sp>
      <p:sp>
        <p:nvSpPr>
          <p:cNvPr id="4" name="Tijdelijke aanduiding voor datum 3"/>
          <p:cNvSpPr>
            <a:spLocks noGrp="1"/>
          </p:cNvSpPr>
          <p:nvPr>
            <p:ph type="dt" sz="half" idx="10"/>
          </p:nvPr>
        </p:nvSpPr>
        <p:spPr/>
        <p:txBody>
          <a:bodyPr/>
          <a:lstStyle/>
          <a:p>
            <a:fld id="{E4DFC4CA-C18C-1948-860B-AB40FEDD7F72}" type="datetime5">
              <a:rPr lang="nl-NL" smtClean="0"/>
              <a:t>25-mei-16</a:t>
            </a:fld>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21</a:t>
            </a:fld>
            <a:endParaRPr lang="en-GB" dirty="0"/>
          </a:p>
        </p:txBody>
      </p:sp>
      <p:sp>
        <p:nvSpPr>
          <p:cNvPr id="8" name="Tijdelijke aanduiding voor inhoud 7"/>
          <p:cNvSpPr>
            <a:spLocks noGrp="1"/>
          </p:cNvSpPr>
          <p:nvPr>
            <p:ph idx="1"/>
          </p:nvPr>
        </p:nvSpPr>
        <p:spPr/>
        <p:txBody>
          <a:bodyPr/>
          <a:lstStyle/>
          <a:p>
            <a:pPr marL="457200" indent="-457200">
              <a:buAutoNum type="arabicPeriod"/>
            </a:pPr>
            <a:r>
              <a:rPr lang="nl-NL" dirty="0" smtClean="0"/>
              <a:t>Ontwikkelen van strategieën voor </a:t>
            </a:r>
            <a:r>
              <a:rPr lang="nl-NL" dirty="0" err="1" smtClean="0"/>
              <a:t>vroegdetectie</a:t>
            </a:r>
            <a:r>
              <a:rPr lang="nl-NL" dirty="0" smtClean="0"/>
              <a:t> en </a:t>
            </a:r>
            <a:r>
              <a:rPr lang="nl-NL" dirty="0" err="1" smtClean="0"/>
              <a:t>vroeginterventie</a:t>
            </a:r>
            <a:endParaRPr lang="nl-NL" dirty="0" smtClean="0"/>
          </a:p>
          <a:p>
            <a:pPr marL="457200" indent="-457200">
              <a:buAutoNum type="arabicPeriod"/>
            </a:pPr>
            <a:endParaRPr lang="nl-NL" dirty="0"/>
          </a:p>
          <a:p>
            <a:pPr marL="457200" indent="-457200">
              <a:buAutoNum type="arabicPeriod"/>
            </a:pPr>
            <a:r>
              <a:rPr lang="nl-NL" dirty="0" smtClean="0"/>
              <a:t>Ontwikkelen van gepersonaliseerde GGZ</a:t>
            </a:r>
            <a:endParaRPr lang="nl-NL" dirty="0"/>
          </a:p>
        </p:txBody>
      </p:sp>
      <p:sp>
        <p:nvSpPr>
          <p:cNvPr id="6" name="Tijdelijke aanduiding voor voettekst 5"/>
          <p:cNvSpPr>
            <a:spLocks noGrp="1"/>
          </p:cNvSpPr>
          <p:nvPr>
            <p:ph type="ftr" sz="quarter" idx="3"/>
          </p:nvPr>
        </p:nvSpPr>
        <p:spPr/>
        <p:txBody>
          <a:bodyPr/>
          <a:lstStyle/>
          <a:p>
            <a:r>
              <a:rPr lang="en-GB" smtClean="0"/>
              <a:t>Insert &gt; Header &amp; footer</a:t>
            </a:r>
            <a:endParaRPr lang="en-GB" dirty="0"/>
          </a:p>
        </p:txBody>
      </p:sp>
      <p:pic>
        <p:nvPicPr>
          <p:cNvPr id="28674" name="Picture 2" descr="https://cdn1.iconfinder.com/data/icons/significon/512/Significon-List-512.png"/>
          <p:cNvPicPr>
            <a:picLocks noGrp="1" noChangeAspect="1" noChangeArrowheads="1"/>
          </p:cNvPicPr>
          <p:nvPr>
            <p:ph idx="13"/>
          </p:nvPr>
        </p:nvPicPr>
        <p:blipFill>
          <a:blip r:embed="rId2" cstate="email">
            <a:extLst>
              <a:ext uri="{28A0092B-C50C-407E-A947-70E740481C1C}">
                <a14:useLocalDpi xmlns:a14="http://schemas.microsoft.com/office/drawing/2010/main" val="0"/>
              </a:ext>
            </a:extLst>
          </a:blip>
          <a:srcRect/>
          <a:stretch>
            <a:fillRect/>
          </a:stretch>
        </p:blipFill>
        <p:spPr bwMode="auto">
          <a:xfrm>
            <a:off x="4859338" y="1219359"/>
            <a:ext cx="4003675" cy="400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6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89FF0E8-6C15-D048-9A3A-D4A9C8DC64CC}" type="datetime5">
              <a:rPr lang="nl-NL" smtClean="0"/>
              <a:t>25-mei-16</a:t>
            </a:fld>
            <a:endParaRPr lang="en-GB"/>
          </a:p>
        </p:txBody>
      </p:sp>
      <p:sp>
        <p:nvSpPr>
          <p:cNvPr id="3" name="Tijdelijke aanduiding voor dianummer 2"/>
          <p:cNvSpPr>
            <a:spLocks noGrp="1"/>
          </p:cNvSpPr>
          <p:nvPr>
            <p:ph type="sldNum" sz="quarter" idx="12"/>
          </p:nvPr>
        </p:nvSpPr>
        <p:spPr/>
        <p:txBody>
          <a:bodyPr/>
          <a:lstStyle/>
          <a:p>
            <a:fld id="{BEA1B39C-8919-CF47-A161-B6BA50FD6A18}" type="slidenum">
              <a:rPr lang="en-GB" smtClean="0"/>
              <a:pPr/>
              <a:t>22</a:t>
            </a:fld>
            <a:endParaRPr lang="en-GB">
              <a:solidFill>
                <a:schemeClr val="bg1"/>
              </a:solidFill>
            </a:endParaRPr>
          </a:p>
        </p:txBody>
      </p:sp>
      <p:sp>
        <p:nvSpPr>
          <p:cNvPr id="4" name="Tijdelijke aanduiding voor voettekst 3"/>
          <p:cNvSpPr>
            <a:spLocks noGrp="1"/>
          </p:cNvSpPr>
          <p:nvPr>
            <p:ph type="ftr" sz="quarter" idx="3"/>
          </p:nvPr>
        </p:nvSpPr>
        <p:spPr/>
        <p:txBody>
          <a:bodyPr/>
          <a:lstStyle/>
          <a:p>
            <a:r>
              <a:rPr lang="en-GB" smtClean="0"/>
              <a:t>Insert &gt; Header &amp; footer</a:t>
            </a:r>
            <a:endParaRPr lang="en-GB" dirty="0"/>
          </a:p>
        </p:txBody>
      </p:sp>
      <p:pic>
        <p:nvPicPr>
          <p:cNvPr id="3074" name="Picture 2" descr="http://www.azquotes.com/picture-quotes/quote-the-answers-you-get-depend-upon-the-questions-you-ask-thomas-kuhn-78-4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9" y="1394460"/>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bwMode="auto">
          <a:xfrm>
            <a:off x="5154930" y="4697730"/>
            <a:ext cx="1303020" cy="32004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6708184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23</a:t>
            </a:fld>
            <a:endParaRPr lang="en-GB">
              <a:solidFill>
                <a:schemeClr val="bg1"/>
              </a:solidFill>
            </a:endParaRPr>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pic>
        <p:nvPicPr>
          <p:cNvPr id="9" name="Afbeelding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0" y="2477452"/>
            <a:ext cx="9144000" cy="2771775"/>
          </a:xfrm>
          <a:prstGeom prst="rect">
            <a:avLst/>
          </a:prstGeom>
        </p:spPr>
      </p:pic>
      <p:sp>
        <p:nvSpPr>
          <p:cNvPr id="10" name="AutoShape 2" descr="http://media-2.web.britannica.com/eb-media/14/99614-004-9DBEEF28.jpg.pagespeed.ce.5Q3UqEyBF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079046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Persoonlijke ontwikkeling</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3</a:t>
            </a:fld>
            <a:endParaRPr lang="en-GB">
              <a:solidFill>
                <a:schemeClr val="bg1"/>
              </a:solidFill>
            </a:endParaRPr>
          </a:p>
        </p:txBody>
      </p:sp>
      <p:sp>
        <p:nvSpPr>
          <p:cNvPr id="5" name="Tijdelijke aanduiding voor inhoud 4"/>
          <p:cNvSpPr>
            <a:spLocks noGrp="1"/>
          </p:cNvSpPr>
          <p:nvPr>
            <p:ph idx="1"/>
          </p:nvPr>
        </p:nvSpPr>
        <p:spPr>
          <a:xfrm>
            <a:off x="566739" y="1144588"/>
            <a:ext cx="633412" cy="5113337"/>
          </a:xfrm>
        </p:spPr>
        <p:txBody>
          <a:bodyPr/>
          <a:lstStyle/>
          <a:p>
            <a:r>
              <a:rPr lang="nl-NL" dirty="0" smtClean="0"/>
              <a:t>1959</a:t>
            </a:r>
          </a:p>
          <a:p>
            <a:endParaRPr lang="nl-NL" dirty="0"/>
          </a:p>
          <a:p>
            <a:endParaRPr lang="nl-NL" dirty="0"/>
          </a:p>
          <a:p>
            <a:r>
              <a:rPr lang="nl-NL" dirty="0" smtClean="0"/>
              <a:t>1977</a:t>
            </a:r>
          </a:p>
          <a:p>
            <a:endParaRPr lang="nl-NL" dirty="0"/>
          </a:p>
          <a:p>
            <a:endParaRPr lang="nl-NL" dirty="0" smtClean="0"/>
          </a:p>
          <a:p>
            <a:r>
              <a:rPr lang="nl-NL" dirty="0" smtClean="0"/>
              <a:t>1984</a:t>
            </a:r>
          </a:p>
          <a:p>
            <a:endParaRPr lang="nl-NL" dirty="0"/>
          </a:p>
          <a:p>
            <a:endParaRPr lang="nl-NL" dirty="0" smtClean="0"/>
          </a:p>
          <a:p>
            <a:r>
              <a:rPr lang="nl-NL" dirty="0" smtClean="0"/>
              <a:t>1994</a:t>
            </a:r>
          </a:p>
          <a:p>
            <a:endParaRPr lang="nl-NL" dirty="0"/>
          </a:p>
          <a:p>
            <a:endParaRPr lang="nl-NL" dirty="0" smtClean="0"/>
          </a:p>
          <a:p>
            <a:r>
              <a:rPr lang="nl-NL" dirty="0" smtClean="0"/>
              <a:t>2012</a:t>
            </a:r>
            <a:endParaRPr lang="nl-NL" dirty="0"/>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sp>
        <p:nvSpPr>
          <p:cNvPr id="9" name="Tijdelijke aanduiding voor inhoud 5"/>
          <p:cNvSpPr txBox="1">
            <a:spLocks/>
          </p:cNvSpPr>
          <p:nvPr/>
        </p:nvSpPr>
        <p:spPr bwMode="auto">
          <a:xfrm>
            <a:off x="1400553" y="1138556"/>
            <a:ext cx="2382778"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nl-NL" kern="0" dirty="0" smtClean="0"/>
              <a:t>Geboren</a:t>
            </a:r>
          </a:p>
          <a:p>
            <a:endParaRPr lang="nl-NL" kern="0" dirty="0"/>
          </a:p>
          <a:p>
            <a:endParaRPr lang="nl-NL" kern="0" dirty="0" smtClean="0"/>
          </a:p>
          <a:p>
            <a:r>
              <a:rPr lang="nl-NL" kern="0" dirty="0" smtClean="0"/>
              <a:t>Geneeskunde</a:t>
            </a:r>
          </a:p>
          <a:p>
            <a:endParaRPr lang="nl-NL" kern="0" dirty="0"/>
          </a:p>
          <a:p>
            <a:endParaRPr lang="nl-NL" kern="0" dirty="0" smtClean="0"/>
          </a:p>
          <a:p>
            <a:r>
              <a:rPr lang="nl-NL" kern="0" dirty="0" smtClean="0"/>
              <a:t>Afgestudeerd</a:t>
            </a:r>
          </a:p>
          <a:p>
            <a:r>
              <a:rPr lang="nl-NL" kern="0" dirty="0" smtClean="0"/>
              <a:t>Epidemiologie </a:t>
            </a:r>
          </a:p>
          <a:p>
            <a:endParaRPr lang="nl-NL" kern="0" dirty="0"/>
          </a:p>
          <a:p>
            <a:r>
              <a:rPr lang="nl-NL" kern="0" dirty="0" smtClean="0"/>
              <a:t>Psychiatrie</a:t>
            </a:r>
          </a:p>
          <a:p>
            <a:endParaRPr lang="nl-NL" kern="0" dirty="0"/>
          </a:p>
          <a:p>
            <a:endParaRPr lang="nl-NL" kern="0" dirty="0" smtClean="0"/>
          </a:p>
          <a:p>
            <a:r>
              <a:rPr lang="nl-NL" kern="0" dirty="0" smtClean="0"/>
              <a:t>Afdelingshoofd LUMC</a:t>
            </a:r>
            <a:endParaRPr lang="nl-NL" kern="0"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869" y="4072890"/>
            <a:ext cx="1352550" cy="1866900"/>
          </a:xfrm>
          <a:prstGeom prst="rect">
            <a:avLst/>
          </a:prstGeom>
        </p:spPr>
      </p:pic>
    </p:spTree>
    <p:extLst>
      <p:ext uri="{BB962C8B-B14F-4D97-AF65-F5344CB8AC3E}">
        <p14:creationId xmlns:p14="http://schemas.microsoft.com/office/powerpoint/2010/main" val="1505692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Ontwikkelingen in de Psychiatrie</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4</a:t>
            </a:fld>
            <a:endParaRPr lang="en-GB">
              <a:solidFill>
                <a:schemeClr val="bg1"/>
              </a:solidFill>
            </a:endParaRPr>
          </a:p>
        </p:txBody>
      </p:sp>
      <p:sp>
        <p:nvSpPr>
          <p:cNvPr id="5" name="Tijdelijke aanduiding voor inhoud 4"/>
          <p:cNvSpPr>
            <a:spLocks noGrp="1"/>
          </p:cNvSpPr>
          <p:nvPr>
            <p:ph idx="1"/>
          </p:nvPr>
        </p:nvSpPr>
        <p:spPr>
          <a:xfrm>
            <a:off x="566739" y="1144588"/>
            <a:ext cx="633412" cy="5113337"/>
          </a:xfrm>
        </p:spPr>
        <p:txBody>
          <a:bodyPr/>
          <a:lstStyle/>
          <a:p>
            <a:r>
              <a:rPr lang="nl-NL" dirty="0" smtClean="0"/>
              <a:t>1959</a:t>
            </a:r>
          </a:p>
          <a:p>
            <a:endParaRPr lang="nl-NL" dirty="0"/>
          </a:p>
          <a:p>
            <a:endParaRPr lang="nl-NL" dirty="0"/>
          </a:p>
          <a:p>
            <a:r>
              <a:rPr lang="nl-NL" dirty="0" smtClean="0"/>
              <a:t>1977</a:t>
            </a:r>
          </a:p>
          <a:p>
            <a:endParaRPr lang="nl-NL" dirty="0"/>
          </a:p>
          <a:p>
            <a:endParaRPr lang="nl-NL" dirty="0" smtClean="0"/>
          </a:p>
          <a:p>
            <a:r>
              <a:rPr lang="nl-NL" dirty="0" smtClean="0"/>
              <a:t>1984</a:t>
            </a:r>
          </a:p>
          <a:p>
            <a:endParaRPr lang="nl-NL" dirty="0"/>
          </a:p>
          <a:p>
            <a:endParaRPr lang="nl-NL" dirty="0" smtClean="0"/>
          </a:p>
          <a:p>
            <a:r>
              <a:rPr lang="nl-NL" dirty="0" smtClean="0"/>
              <a:t>1994</a:t>
            </a:r>
          </a:p>
          <a:p>
            <a:endParaRPr lang="nl-NL" dirty="0"/>
          </a:p>
          <a:p>
            <a:endParaRPr lang="nl-NL" dirty="0" smtClean="0"/>
          </a:p>
          <a:p>
            <a:r>
              <a:rPr lang="nl-NL" dirty="0" smtClean="0"/>
              <a:t>2012</a:t>
            </a:r>
            <a:endParaRPr lang="nl-NL" dirty="0"/>
          </a:p>
        </p:txBody>
      </p:sp>
      <p:sp>
        <p:nvSpPr>
          <p:cNvPr id="6" name="Tijdelijke aanduiding voor inhoud 5"/>
          <p:cNvSpPr>
            <a:spLocks noGrp="1"/>
          </p:cNvSpPr>
          <p:nvPr>
            <p:ph idx="13"/>
          </p:nvPr>
        </p:nvSpPr>
        <p:spPr>
          <a:xfrm>
            <a:off x="5296853" y="1169036"/>
            <a:ext cx="2823904" cy="5113337"/>
          </a:xfrm>
        </p:spPr>
        <p:txBody>
          <a:bodyPr/>
          <a:lstStyle/>
          <a:p>
            <a:r>
              <a:rPr lang="nl-NL" dirty="0" err="1" smtClean="0">
                <a:solidFill>
                  <a:srgbClr val="0000FF"/>
                </a:solidFill>
              </a:rPr>
              <a:t>Hempel</a:t>
            </a:r>
            <a:endParaRPr lang="nl-NL" dirty="0" smtClean="0">
              <a:solidFill>
                <a:srgbClr val="0000FF"/>
              </a:solidFill>
            </a:endParaRPr>
          </a:p>
          <a:p>
            <a:r>
              <a:rPr lang="nl-NL" dirty="0" smtClean="0">
                <a:solidFill>
                  <a:srgbClr val="0000FF"/>
                </a:solidFill>
              </a:rPr>
              <a:t>Spraakverwarring</a:t>
            </a:r>
          </a:p>
          <a:p>
            <a:r>
              <a:rPr lang="nl-NL" dirty="0" err="1" smtClean="0">
                <a:solidFill>
                  <a:srgbClr val="0000FF"/>
                </a:solidFill>
              </a:rPr>
              <a:t>Feighner</a:t>
            </a:r>
            <a:endParaRPr lang="nl-NL" dirty="0" smtClean="0">
              <a:solidFill>
                <a:srgbClr val="0000FF"/>
              </a:solidFill>
            </a:endParaRPr>
          </a:p>
          <a:p>
            <a:r>
              <a:rPr lang="nl-NL" dirty="0" err="1" smtClean="0">
                <a:solidFill>
                  <a:srgbClr val="0000FF"/>
                </a:solidFill>
              </a:rPr>
              <a:t>Spitzer</a:t>
            </a:r>
            <a:r>
              <a:rPr lang="nl-NL" dirty="0" smtClean="0">
                <a:solidFill>
                  <a:srgbClr val="0000FF"/>
                </a:solidFill>
              </a:rPr>
              <a:t> – RDC</a:t>
            </a:r>
          </a:p>
          <a:p>
            <a:endParaRPr lang="nl-NL" dirty="0">
              <a:solidFill>
                <a:srgbClr val="0000FF"/>
              </a:solidFill>
            </a:endParaRPr>
          </a:p>
          <a:p>
            <a:r>
              <a:rPr lang="nl-NL" dirty="0" smtClean="0">
                <a:solidFill>
                  <a:srgbClr val="0000FF"/>
                </a:solidFill>
              </a:rPr>
              <a:t>DSM-III</a:t>
            </a:r>
          </a:p>
          <a:p>
            <a:endParaRPr lang="nl-NL" dirty="0" smtClean="0">
              <a:solidFill>
                <a:srgbClr val="0000FF"/>
              </a:solidFill>
            </a:endParaRPr>
          </a:p>
          <a:p>
            <a:endParaRPr lang="nl-NL" dirty="0">
              <a:solidFill>
                <a:srgbClr val="0000FF"/>
              </a:solidFill>
            </a:endParaRPr>
          </a:p>
          <a:p>
            <a:endParaRPr lang="nl-NL" dirty="0" smtClean="0">
              <a:solidFill>
                <a:srgbClr val="0000FF"/>
              </a:solidFill>
            </a:endParaRPr>
          </a:p>
          <a:p>
            <a:r>
              <a:rPr lang="nl-NL" dirty="0" smtClean="0">
                <a:solidFill>
                  <a:srgbClr val="0000FF"/>
                </a:solidFill>
              </a:rPr>
              <a:t>DSM-IV</a:t>
            </a:r>
          </a:p>
          <a:p>
            <a:endParaRPr lang="nl-NL" dirty="0">
              <a:solidFill>
                <a:srgbClr val="0000FF"/>
              </a:solidFill>
            </a:endParaRPr>
          </a:p>
          <a:p>
            <a:endParaRPr lang="nl-NL" dirty="0" smtClean="0">
              <a:solidFill>
                <a:srgbClr val="0000FF"/>
              </a:solidFill>
            </a:endParaRPr>
          </a:p>
          <a:p>
            <a:r>
              <a:rPr lang="nl-NL" dirty="0" smtClean="0">
                <a:solidFill>
                  <a:srgbClr val="0000FF"/>
                </a:solidFill>
              </a:rPr>
              <a:t>DSM-5</a:t>
            </a:r>
            <a:endParaRPr lang="nl-NL" dirty="0">
              <a:solidFill>
                <a:srgbClr val="0000FF"/>
              </a:solidFill>
            </a:endParaRPr>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sp>
        <p:nvSpPr>
          <p:cNvPr id="8" name="Tijdelijke aanduiding voor inhoud 4"/>
          <p:cNvSpPr txBox="1">
            <a:spLocks/>
          </p:cNvSpPr>
          <p:nvPr/>
        </p:nvSpPr>
        <p:spPr bwMode="auto">
          <a:xfrm>
            <a:off x="4514851" y="1169036"/>
            <a:ext cx="633412"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nl-NL" kern="0" dirty="0" smtClean="0">
                <a:solidFill>
                  <a:srgbClr val="0000FF"/>
                </a:solidFill>
              </a:rPr>
              <a:t>1959</a:t>
            </a:r>
          </a:p>
          <a:p>
            <a:r>
              <a:rPr lang="nl-NL" kern="0" dirty="0" smtClean="0">
                <a:solidFill>
                  <a:srgbClr val="0000FF"/>
                </a:solidFill>
              </a:rPr>
              <a:t>1968</a:t>
            </a:r>
          </a:p>
          <a:p>
            <a:r>
              <a:rPr lang="nl-NL" kern="0" dirty="0" smtClean="0">
                <a:solidFill>
                  <a:srgbClr val="0000FF"/>
                </a:solidFill>
              </a:rPr>
              <a:t>1972</a:t>
            </a:r>
          </a:p>
          <a:p>
            <a:r>
              <a:rPr lang="nl-NL" kern="0" dirty="0" smtClean="0">
                <a:solidFill>
                  <a:srgbClr val="0000FF"/>
                </a:solidFill>
              </a:rPr>
              <a:t>1978</a:t>
            </a:r>
          </a:p>
          <a:p>
            <a:endParaRPr lang="nl-NL" kern="0" dirty="0" smtClean="0">
              <a:solidFill>
                <a:srgbClr val="0000FF"/>
              </a:solidFill>
            </a:endParaRPr>
          </a:p>
          <a:p>
            <a:r>
              <a:rPr lang="nl-NL" kern="0" dirty="0" smtClean="0">
                <a:solidFill>
                  <a:srgbClr val="0000FF"/>
                </a:solidFill>
              </a:rPr>
              <a:t>1980</a:t>
            </a:r>
          </a:p>
          <a:p>
            <a:endParaRPr lang="nl-NL" kern="0" dirty="0" smtClean="0">
              <a:solidFill>
                <a:srgbClr val="0000FF"/>
              </a:solidFill>
            </a:endParaRPr>
          </a:p>
          <a:p>
            <a:endParaRPr lang="nl-NL" kern="0" dirty="0" smtClean="0">
              <a:solidFill>
                <a:srgbClr val="0000FF"/>
              </a:solidFill>
            </a:endParaRPr>
          </a:p>
          <a:p>
            <a:endParaRPr lang="nl-NL" kern="0" dirty="0" smtClean="0">
              <a:solidFill>
                <a:srgbClr val="0000FF"/>
              </a:solidFill>
            </a:endParaRPr>
          </a:p>
          <a:p>
            <a:r>
              <a:rPr lang="nl-NL" kern="0" dirty="0" smtClean="0">
                <a:solidFill>
                  <a:srgbClr val="0000FF"/>
                </a:solidFill>
              </a:rPr>
              <a:t>1994</a:t>
            </a:r>
          </a:p>
          <a:p>
            <a:endParaRPr lang="nl-NL" kern="0" dirty="0" smtClean="0">
              <a:solidFill>
                <a:srgbClr val="0000FF"/>
              </a:solidFill>
            </a:endParaRPr>
          </a:p>
          <a:p>
            <a:endParaRPr lang="nl-NL" kern="0" dirty="0">
              <a:solidFill>
                <a:srgbClr val="0000FF"/>
              </a:solidFill>
            </a:endParaRPr>
          </a:p>
          <a:p>
            <a:r>
              <a:rPr lang="nl-NL" kern="0" dirty="0" smtClean="0">
                <a:solidFill>
                  <a:srgbClr val="0000FF"/>
                </a:solidFill>
              </a:rPr>
              <a:t>2013</a:t>
            </a:r>
            <a:endParaRPr lang="nl-NL" kern="0" dirty="0">
              <a:solidFill>
                <a:srgbClr val="0000FF"/>
              </a:solidFill>
            </a:endParaRPr>
          </a:p>
        </p:txBody>
      </p:sp>
      <p:sp>
        <p:nvSpPr>
          <p:cNvPr id="9" name="Tijdelijke aanduiding voor inhoud 5"/>
          <p:cNvSpPr txBox="1">
            <a:spLocks/>
          </p:cNvSpPr>
          <p:nvPr/>
        </p:nvSpPr>
        <p:spPr bwMode="auto">
          <a:xfrm>
            <a:off x="1400553" y="1138556"/>
            <a:ext cx="2382778"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nl-NL" kern="0" dirty="0" smtClean="0"/>
              <a:t>Geboren</a:t>
            </a:r>
          </a:p>
          <a:p>
            <a:endParaRPr lang="nl-NL" kern="0" dirty="0"/>
          </a:p>
          <a:p>
            <a:endParaRPr lang="nl-NL" kern="0" dirty="0" smtClean="0"/>
          </a:p>
          <a:p>
            <a:r>
              <a:rPr lang="nl-NL" kern="0" dirty="0" smtClean="0"/>
              <a:t>Geneeskunde</a:t>
            </a:r>
          </a:p>
          <a:p>
            <a:endParaRPr lang="nl-NL" kern="0" dirty="0"/>
          </a:p>
          <a:p>
            <a:endParaRPr lang="nl-NL" kern="0" dirty="0" smtClean="0"/>
          </a:p>
          <a:p>
            <a:r>
              <a:rPr lang="nl-NL" kern="0" dirty="0" smtClean="0"/>
              <a:t>Afgestudeerd</a:t>
            </a:r>
          </a:p>
          <a:p>
            <a:r>
              <a:rPr lang="nl-NL" kern="0" dirty="0" smtClean="0"/>
              <a:t>Epidemiologie </a:t>
            </a:r>
          </a:p>
          <a:p>
            <a:endParaRPr lang="nl-NL" kern="0" dirty="0"/>
          </a:p>
          <a:p>
            <a:r>
              <a:rPr lang="nl-NL" kern="0" dirty="0" smtClean="0"/>
              <a:t>Psychiatrie</a:t>
            </a:r>
          </a:p>
          <a:p>
            <a:endParaRPr lang="nl-NL" kern="0" dirty="0"/>
          </a:p>
          <a:p>
            <a:endParaRPr lang="nl-NL" kern="0" dirty="0" smtClean="0"/>
          </a:p>
          <a:p>
            <a:r>
              <a:rPr lang="nl-NL" kern="0" dirty="0" smtClean="0"/>
              <a:t>Afdelingshoofd LUMC</a:t>
            </a:r>
            <a:endParaRPr lang="nl-NL" kern="0" dirty="0"/>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869" y="4072890"/>
            <a:ext cx="1352550" cy="1866900"/>
          </a:xfrm>
          <a:prstGeom prst="rect">
            <a:avLst/>
          </a:prstGeom>
        </p:spPr>
      </p:pic>
    </p:spTree>
    <p:extLst>
      <p:ext uri="{BB962C8B-B14F-4D97-AF65-F5344CB8AC3E}">
        <p14:creationId xmlns:p14="http://schemas.microsoft.com/office/powerpoint/2010/main" val="445962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1959 Fundamentals of </a:t>
            </a:r>
            <a:r>
              <a:rPr lang="nl-NL" dirty="0" err="1" smtClean="0"/>
              <a:t>Taxonomy</a:t>
            </a:r>
            <a:r>
              <a:rPr lang="nl-NL" dirty="0" smtClean="0"/>
              <a:t> </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5</a:t>
            </a:fld>
            <a:endParaRPr lang="en-GB">
              <a:solidFill>
                <a:schemeClr val="bg1"/>
              </a:solidFill>
            </a:endParaRPr>
          </a:p>
        </p:txBody>
      </p:sp>
      <p:sp>
        <p:nvSpPr>
          <p:cNvPr id="5" name="Tijdelijke aanduiding voor inhoud 4"/>
          <p:cNvSpPr>
            <a:spLocks noGrp="1"/>
          </p:cNvSpPr>
          <p:nvPr>
            <p:ph idx="1"/>
          </p:nvPr>
        </p:nvSpPr>
        <p:spPr>
          <a:xfrm>
            <a:off x="566738" y="1144589"/>
            <a:ext cx="4627562" cy="3713161"/>
          </a:xfrm>
        </p:spPr>
        <p:txBody>
          <a:bodyPr/>
          <a:lstStyle/>
          <a:p>
            <a:r>
              <a:rPr lang="nl-NL" dirty="0" smtClean="0"/>
              <a:t>Carl Gustav </a:t>
            </a:r>
            <a:r>
              <a:rPr lang="nl-NL" dirty="0" err="1" smtClean="0"/>
              <a:t>Hempel</a:t>
            </a:r>
            <a:r>
              <a:rPr lang="nl-NL" dirty="0" smtClean="0"/>
              <a:t> (1905 – 1997)</a:t>
            </a:r>
          </a:p>
          <a:p>
            <a:r>
              <a:rPr lang="nl-NL" dirty="0" smtClean="0"/>
              <a:t>Wetenschapstheorie – Logisch positivisme</a:t>
            </a:r>
          </a:p>
          <a:p>
            <a:pPr marL="342900" indent="-342900">
              <a:buFont typeface="Arial" panose="020B0604020202020204" pitchFamily="34" charset="0"/>
              <a:buChar char="•"/>
            </a:pPr>
            <a:endParaRPr lang="nl-NL" dirty="0" smtClean="0"/>
          </a:p>
          <a:p>
            <a:r>
              <a:rPr lang="nl-NL" dirty="0" smtClean="0"/>
              <a:t>Belang van operationele definitie van wetenschappelijk terminologie</a:t>
            </a:r>
          </a:p>
          <a:p>
            <a:pPr marL="342900" indent="-342900">
              <a:buFont typeface="Arial" panose="020B0604020202020204" pitchFamily="34" charset="0"/>
              <a:buChar char="•"/>
            </a:pPr>
            <a:endParaRPr lang="nl-NL" dirty="0"/>
          </a:p>
          <a:p>
            <a:pPr marL="457200" indent="-457200">
              <a:buFont typeface="+mj-lt"/>
              <a:buAutoNum type="arabicPeriod"/>
            </a:pPr>
            <a:r>
              <a:rPr lang="nl-NL" dirty="0" smtClean="0"/>
              <a:t>Beschrijving</a:t>
            </a:r>
          </a:p>
          <a:p>
            <a:endParaRPr lang="nl-NL" dirty="0" smtClean="0"/>
          </a:p>
          <a:p>
            <a:pPr marL="457200" indent="-457200">
              <a:buFont typeface="+mj-lt"/>
              <a:buAutoNum type="arabicPeriod" startAt="2"/>
            </a:pPr>
            <a:r>
              <a:rPr lang="nl-NL" dirty="0" smtClean="0"/>
              <a:t>Theoretische </a:t>
            </a:r>
            <a:r>
              <a:rPr lang="nl-NL" dirty="0" err="1" smtClean="0"/>
              <a:t>Systematizering</a:t>
            </a:r>
            <a:endParaRPr lang="nl-NL" dirty="0" smtClean="0"/>
          </a:p>
          <a:p>
            <a:endParaRPr lang="nl-NL" dirty="0"/>
          </a:p>
        </p:txBody>
      </p:sp>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pic>
        <p:nvPicPr>
          <p:cNvPr id="1026" name="Picture 2" descr="https://upload.wikimedia.org/wikipedia/en/thumb/b/ba/Carl_Gustav_Hempel.jpg/220px-Carl_Gustav_Hem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1407478"/>
            <a:ext cx="3298190" cy="448254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66738" y="5257800"/>
            <a:ext cx="4165282" cy="646331"/>
          </a:xfrm>
          <a:prstGeom prst="rect">
            <a:avLst/>
          </a:prstGeom>
          <a:noFill/>
        </p:spPr>
        <p:txBody>
          <a:bodyPr wrap="square" rtlCol="0">
            <a:spAutoFit/>
          </a:bodyPr>
          <a:lstStyle/>
          <a:p>
            <a:r>
              <a:rPr lang="nl-NL" sz="1800" dirty="0" smtClean="0">
                <a:solidFill>
                  <a:schemeClr val="accent6"/>
                </a:solidFill>
              </a:rPr>
              <a:t>World </a:t>
            </a:r>
            <a:r>
              <a:rPr lang="nl-NL" sz="1800" dirty="0" err="1" smtClean="0">
                <a:solidFill>
                  <a:schemeClr val="accent6"/>
                </a:solidFill>
              </a:rPr>
              <a:t>Conferenence</a:t>
            </a:r>
            <a:r>
              <a:rPr lang="nl-NL" sz="1800" dirty="0" smtClean="0">
                <a:solidFill>
                  <a:schemeClr val="accent6"/>
                </a:solidFill>
              </a:rPr>
              <a:t> on Field Studies in </a:t>
            </a:r>
            <a:r>
              <a:rPr lang="nl-NL" sz="1800" dirty="0" err="1" smtClean="0">
                <a:solidFill>
                  <a:schemeClr val="accent6"/>
                </a:solidFill>
              </a:rPr>
              <a:t>the</a:t>
            </a:r>
            <a:r>
              <a:rPr lang="nl-NL" sz="1800" dirty="0" smtClean="0">
                <a:solidFill>
                  <a:schemeClr val="accent6"/>
                </a:solidFill>
              </a:rPr>
              <a:t> </a:t>
            </a:r>
            <a:r>
              <a:rPr lang="nl-NL" sz="1800" dirty="0" err="1" smtClean="0">
                <a:solidFill>
                  <a:schemeClr val="accent6"/>
                </a:solidFill>
              </a:rPr>
              <a:t>Mental</a:t>
            </a:r>
            <a:r>
              <a:rPr lang="nl-NL" sz="1800" dirty="0" smtClean="0">
                <a:solidFill>
                  <a:schemeClr val="accent6"/>
                </a:solidFill>
              </a:rPr>
              <a:t> Disorders, New York 1959 </a:t>
            </a:r>
            <a:endParaRPr lang="nl-NL" sz="1800" dirty="0">
              <a:solidFill>
                <a:schemeClr val="accent6"/>
              </a:solidFill>
            </a:endParaRPr>
          </a:p>
        </p:txBody>
      </p:sp>
    </p:spTree>
    <p:extLst>
      <p:ext uri="{BB962C8B-B14F-4D97-AF65-F5344CB8AC3E}">
        <p14:creationId xmlns:p14="http://schemas.microsoft.com/office/powerpoint/2010/main" val="3280627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nl-NL" altLang="en-US" dirty="0" smtClean="0"/>
              <a:t>1968 - Taal voor diagnostiek</a:t>
            </a:r>
          </a:p>
        </p:txBody>
      </p:sp>
      <p:sp>
        <p:nvSpPr>
          <p:cNvPr id="7171" name="Tijdelijke aanduiding voor datum 4"/>
          <p:cNvSpPr>
            <a:spLocks noGrp="1"/>
          </p:cNvSpPr>
          <p:nvPr>
            <p:ph type="dt" sz="quarter" idx="10"/>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3F35A6F5-7F59-4AEB-AD62-DC24D8309B08}" type="datetime6">
              <a:rPr lang="nl-NL" altLang="en-US" sz="1200" smtClean="0">
                <a:solidFill>
                  <a:schemeClr val="bg1"/>
                </a:solidFill>
              </a:rPr>
              <a:pPr>
                <a:defRPr/>
              </a:pPr>
              <a:t>mei ’16</a:t>
            </a:fld>
            <a:endParaRPr lang="en-US" altLang="en-US" sz="1200" smtClean="0">
              <a:solidFill>
                <a:schemeClr val="bg1"/>
              </a:solidFill>
            </a:endParaRPr>
          </a:p>
        </p:txBody>
      </p:sp>
      <p:sp>
        <p:nvSpPr>
          <p:cNvPr id="7172" name="Tijdelijke aanduiding voor dianummer 5"/>
          <p:cNvSpPr>
            <a:spLocks noGrp="1"/>
          </p:cNvSpPr>
          <p:nvPr>
            <p:ph type="sldNum" sz="quarter" idx="12"/>
          </p:nvPr>
        </p:nvSpPr>
        <p:spPr/>
        <p:txBody>
          <a:bodyPr/>
          <a:lstStyle>
            <a:lvl1pPr eaLnBrk="0" hangingPunct="0">
              <a:lnSpc>
                <a:spcPct val="120000"/>
              </a:lnSpc>
              <a:spcBef>
                <a:spcPct val="20000"/>
              </a:spcBef>
              <a:buChar char="•"/>
              <a:defRPr sz="2200">
                <a:solidFill>
                  <a:schemeClr val="tx1"/>
                </a:solidFill>
                <a:latin typeface="Arial" panose="020B0604020202020204" pitchFamily="34" charset="0"/>
              </a:defRPr>
            </a:lvl1pPr>
            <a:lvl2pPr marL="742950" indent="-285750" eaLnBrk="0" hangingPunct="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fld id="{AC578ABC-9B2F-449B-9492-1A95D922CBA7}" type="slidenum">
              <a:rPr lang="en-US" altLang="en-US" sz="1200">
                <a:solidFill>
                  <a:schemeClr val="bg1"/>
                </a:solidFill>
              </a:rPr>
              <a:pPr>
                <a:lnSpc>
                  <a:spcPct val="100000"/>
                </a:lnSpc>
                <a:spcBef>
                  <a:spcPct val="0"/>
                </a:spcBef>
                <a:buFontTx/>
                <a:buNone/>
              </a:pPr>
              <a:t>6</a:t>
            </a:fld>
            <a:endParaRPr lang="en-US" altLang="en-US" sz="1200">
              <a:solidFill>
                <a:schemeClr val="bg1"/>
              </a:solidFill>
            </a:endParaRPr>
          </a:p>
        </p:txBody>
      </p:sp>
      <p:pic>
        <p:nvPicPr>
          <p:cNvPr id="6149" name="Picture 2" descr="C:\Users\Nove Cento\AppData\Roaming\PixelMetrics\CaptureWiz\LastCaptures\2013-03-20_12-11-49-2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27175"/>
            <a:ext cx="7124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C:\Users\Nove Cento\AppData\Roaming\PixelMetrics\CaptureWiz\LastCaptures\2013-03-20_12-12-28-2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052513"/>
            <a:ext cx="71247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hthoek 6"/>
          <p:cNvSpPr>
            <a:spLocks noChangeArrowheads="1"/>
          </p:cNvSpPr>
          <p:nvPr/>
        </p:nvSpPr>
        <p:spPr bwMode="auto">
          <a:xfrm>
            <a:off x="936625" y="4221163"/>
            <a:ext cx="752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har char="•"/>
              <a:defRPr sz="2200">
                <a:solidFill>
                  <a:schemeClr val="tx1"/>
                </a:solidFill>
                <a:latin typeface="Arial" panose="020B0604020202020204" pitchFamily="34" charset="0"/>
              </a:defRPr>
            </a:lvl1pPr>
            <a:lvl2pPr marL="742950" indent="-285750" eaLnBrk="0" hangingPunct="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r>
              <a:rPr lang="nl-NL" altLang="en-US" sz="2000" dirty="0">
                <a:solidFill>
                  <a:schemeClr val="accent6"/>
                </a:solidFill>
              </a:rPr>
              <a:t>Functionele psychosen               Manisch-depressieve psychose</a:t>
            </a:r>
          </a:p>
        </p:txBody>
      </p:sp>
      <p:pic>
        <p:nvPicPr>
          <p:cNvPr id="6152" name="Picture 6" descr="http://ts4.mm.bing.net/th?id=H.4974861515620591&amp;pid=15.1&amp;H=120&amp;W=160">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42988" y="3213100"/>
            <a:ext cx="152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http://ts4.mm.bing.net/th?id=H.4981888045221779&amp;pid=15.1&amp;H=110&amp;W=16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3213100"/>
            <a:ext cx="152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0" name="Picture 10" descr="C:\Users\Nove Cento\AppData\Roaming\PixelMetrics\CaptureWiz\LastCaptures\2013-03-20_12-18-17-915.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348038" y="5084763"/>
            <a:ext cx="561657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11541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1972-1978 </a:t>
            </a:r>
            <a:r>
              <a:rPr lang="nl-NL" dirty="0" err="1" smtClean="0"/>
              <a:t>Diagnostic</a:t>
            </a:r>
            <a:r>
              <a:rPr lang="nl-NL" dirty="0" smtClean="0"/>
              <a:t> Criteria</a:t>
            </a:r>
            <a:endParaRPr lang="nl-NL" dirty="0"/>
          </a:p>
        </p:txBody>
      </p:sp>
      <p:sp>
        <p:nvSpPr>
          <p:cNvPr id="3" name="Tijdelijke aanduiding voor datum 2"/>
          <p:cNvSpPr>
            <a:spLocks noGrp="1"/>
          </p:cNvSpPr>
          <p:nvPr>
            <p:ph type="dt" sz="half" idx="10"/>
          </p:nvPr>
        </p:nvSpPr>
        <p:spPr/>
        <p:txBody>
          <a:bodyPr/>
          <a:lstStyle/>
          <a:p>
            <a:fld id="{8B789AEB-F5B2-2B4F-AD30-EF01FA8B389C}" type="datetime5">
              <a:rPr lang="nl-NL" smtClean="0"/>
              <a:t>25-mei-16</a:t>
            </a:fld>
            <a:endParaRPr lang="en-GB"/>
          </a:p>
        </p:txBody>
      </p:sp>
      <p:sp>
        <p:nvSpPr>
          <p:cNvPr id="4" name="Tijdelijke aanduiding voor dianummer 3"/>
          <p:cNvSpPr>
            <a:spLocks noGrp="1"/>
          </p:cNvSpPr>
          <p:nvPr>
            <p:ph type="sldNum" sz="quarter" idx="12"/>
          </p:nvPr>
        </p:nvSpPr>
        <p:spPr/>
        <p:txBody>
          <a:bodyPr/>
          <a:lstStyle/>
          <a:p>
            <a:fld id="{3C622A6F-56DC-804D-B355-6A0ECE94EB36}" type="slidenum">
              <a:rPr lang="en-GB" smtClean="0"/>
              <a:pPr/>
              <a:t>7</a:t>
            </a:fld>
            <a:endParaRPr lang="en-GB">
              <a:solidFill>
                <a:schemeClr val="bg1"/>
              </a:solidFill>
            </a:endParaRPr>
          </a:p>
        </p:txBody>
      </p:sp>
      <p:sp>
        <p:nvSpPr>
          <p:cNvPr id="5" name="Tijdelijke aanduiding voor inhoud 4"/>
          <p:cNvSpPr>
            <a:spLocks noGrp="1"/>
          </p:cNvSpPr>
          <p:nvPr>
            <p:ph idx="1"/>
          </p:nvPr>
        </p:nvSpPr>
        <p:spPr>
          <a:xfrm>
            <a:off x="5929260" y="4230825"/>
            <a:ext cx="2894700" cy="2410005"/>
          </a:xfrm>
        </p:spPr>
        <p:txBody>
          <a:bodyPr/>
          <a:lstStyle/>
          <a:p>
            <a:pPr>
              <a:lnSpc>
                <a:spcPct val="100000"/>
              </a:lnSpc>
            </a:pPr>
            <a:r>
              <a:rPr lang="nl-NL" sz="1400" dirty="0" err="1">
                <a:latin typeface="Times" panose="02020603050405020304" pitchFamily="18" charset="0"/>
                <a:cs typeface="Times" panose="02020603050405020304" pitchFamily="18" charset="0"/>
              </a:rPr>
              <a:t>Feighner</a:t>
            </a:r>
            <a:r>
              <a:rPr lang="nl-NL" sz="1400" dirty="0">
                <a:latin typeface="Times" panose="02020603050405020304" pitchFamily="18" charset="0"/>
                <a:cs typeface="Times" panose="02020603050405020304" pitchFamily="18" charset="0"/>
              </a:rPr>
              <a:t> JP, Robins E, </a:t>
            </a:r>
            <a:r>
              <a:rPr lang="nl-NL" sz="1400" dirty="0" err="1">
                <a:latin typeface="Times" panose="02020603050405020304" pitchFamily="18" charset="0"/>
                <a:cs typeface="Times" panose="02020603050405020304" pitchFamily="18" charset="0"/>
              </a:rPr>
              <a:t>Guze</a:t>
            </a:r>
            <a:r>
              <a:rPr lang="nl-NL" sz="1400" dirty="0">
                <a:latin typeface="Times" panose="02020603050405020304" pitchFamily="18" charset="0"/>
                <a:cs typeface="Times" panose="02020603050405020304" pitchFamily="18" charset="0"/>
              </a:rPr>
              <a:t> SB, </a:t>
            </a:r>
            <a:r>
              <a:rPr lang="nl-NL" sz="1400" dirty="0" err="1">
                <a:latin typeface="Times" panose="02020603050405020304" pitchFamily="18" charset="0"/>
                <a:cs typeface="Times" panose="02020603050405020304" pitchFamily="18" charset="0"/>
              </a:rPr>
              <a:t>Woodruff</a:t>
            </a:r>
            <a:r>
              <a:rPr lang="nl-NL" sz="1400" dirty="0">
                <a:latin typeface="Times" panose="02020603050405020304" pitchFamily="18" charset="0"/>
                <a:cs typeface="Times" panose="02020603050405020304" pitchFamily="18" charset="0"/>
              </a:rPr>
              <a:t> RA, </a:t>
            </a:r>
            <a:r>
              <a:rPr lang="nl-NL" sz="1400" dirty="0" err="1">
                <a:latin typeface="Times" panose="02020603050405020304" pitchFamily="18" charset="0"/>
                <a:cs typeface="Times" panose="02020603050405020304" pitchFamily="18" charset="0"/>
              </a:rPr>
              <a:t>Winokur</a:t>
            </a:r>
            <a:r>
              <a:rPr lang="nl-NL" sz="1400" dirty="0">
                <a:latin typeface="Times" panose="02020603050405020304" pitchFamily="18" charset="0"/>
                <a:cs typeface="Times" panose="02020603050405020304" pitchFamily="18" charset="0"/>
              </a:rPr>
              <a:t> G, </a:t>
            </a:r>
            <a:r>
              <a:rPr lang="nl-NL" sz="1400" dirty="0" err="1">
                <a:latin typeface="Times" panose="02020603050405020304" pitchFamily="18" charset="0"/>
                <a:cs typeface="Times" panose="02020603050405020304" pitchFamily="18" charset="0"/>
              </a:rPr>
              <a:t>Munoz</a:t>
            </a:r>
            <a:r>
              <a:rPr lang="nl-NL" sz="1400" dirty="0">
                <a:latin typeface="Times" panose="02020603050405020304" pitchFamily="18" charset="0"/>
                <a:cs typeface="Times" panose="02020603050405020304" pitchFamily="18" charset="0"/>
              </a:rPr>
              <a:t> R. </a:t>
            </a:r>
            <a:r>
              <a:rPr lang="nl-NL" sz="1400" dirty="0" err="1">
                <a:latin typeface="Times" panose="02020603050405020304" pitchFamily="18" charset="0"/>
                <a:cs typeface="Times" panose="02020603050405020304" pitchFamily="18" charset="0"/>
              </a:rPr>
              <a:t>Diagnostic</a:t>
            </a:r>
            <a:r>
              <a:rPr lang="nl-NL" sz="1400" dirty="0">
                <a:latin typeface="Times" panose="02020603050405020304" pitchFamily="18" charset="0"/>
                <a:cs typeface="Times" panose="02020603050405020304" pitchFamily="18" charset="0"/>
              </a:rPr>
              <a:t> criteria </a:t>
            </a:r>
            <a:r>
              <a:rPr lang="nl-NL" sz="1400" dirty="0" err="1">
                <a:latin typeface="Times" panose="02020603050405020304" pitchFamily="18" charset="0"/>
                <a:cs typeface="Times" panose="02020603050405020304" pitchFamily="18" charset="0"/>
              </a:rPr>
              <a:t>for</a:t>
            </a:r>
            <a:r>
              <a:rPr lang="nl-NL" sz="1400" dirty="0">
                <a:latin typeface="Times" panose="02020603050405020304" pitchFamily="18" charset="0"/>
                <a:cs typeface="Times" panose="02020603050405020304" pitchFamily="18" charset="0"/>
              </a:rPr>
              <a:t> </a:t>
            </a:r>
            <a:r>
              <a:rPr lang="nl-NL" sz="1400" dirty="0" err="1">
                <a:latin typeface="Times" panose="02020603050405020304" pitchFamily="18" charset="0"/>
                <a:cs typeface="Times" panose="02020603050405020304" pitchFamily="18" charset="0"/>
              </a:rPr>
              <a:t>use</a:t>
            </a:r>
            <a:r>
              <a:rPr lang="nl-NL" sz="1400" dirty="0">
                <a:latin typeface="Times" panose="02020603050405020304" pitchFamily="18" charset="0"/>
                <a:cs typeface="Times" panose="02020603050405020304" pitchFamily="18" charset="0"/>
              </a:rPr>
              <a:t> in </a:t>
            </a:r>
            <a:r>
              <a:rPr lang="nl-NL" sz="1400" dirty="0" err="1">
                <a:latin typeface="Times" panose="02020603050405020304" pitchFamily="18" charset="0"/>
                <a:cs typeface="Times" panose="02020603050405020304" pitchFamily="18" charset="0"/>
              </a:rPr>
              <a:t>psychiatric</a:t>
            </a:r>
            <a:r>
              <a:rPr lang="nl-NL" sz="1400" dirty="0">
                <a:latin typeface="Times" panose="02020603050405020304" pitchFamily="18" charset="0"/>
                <a:cs typeface="Times" panose="02020603050405020304" pitchFamily="18" charset="0"/>
              </a:rPr>
              <a:t> research. </a:t>
            </a:r>
            <a:r>
              <a:rPr lang="nl-NL" sz="1400" dirty="0" err="1">
                <a:latin typeface="Times" panose="02020603050405020304" pitchFamily="18" charset="0"/>
                <a:cs typeface="Times" panose="02020603050405020304" pitchFamily="18" charset="0"/>
              </a:rPr>
              <a:t>Archives</a:t>
            </a:r>
            <a:r>
              <a:rPr lang="nl-NL" sz="1400" dirty="0">
                <a:latin typeface="Times" panose="02020603050405020304" pitchFamily="18" charset="0"/>
                <a:cs typeface="Times" panose="02020603050405020304" pitchFamily="18" charset="0"/>
              </a:rPr>
              <a:t> of General </a:t>
            </a:r>
            <a:r>
              <a:rPr lang="nl-NL" sz="1400" dirty="0" err="1">
                <a:latin typeface="Times" panose="02020603050405020304" pitchFamily="18" charset="0"/>
                <a:cs typeface="Times" panose="02020603050405020304" pitchFamily="18" charset="0"/>
              </a:rPr>
              <a:t>Psychiatry</a:t>
            </a:r>
            <a:r>
              <a:rPr lang="nl-NL" sz="1400" dirty="0">
                <a:latin typeface="Times" panose="02020603050405020304" pitchFamily="18" charset="0"/>
                <a:cs typeface="Times" panose="02020603050405020304" pitchFamily="18" charset="0"/>
              </a:rPr>
              <a:t> 1972; 26: 57-63. </a:t>
            </a:r>
            <a:endParaRPr lang="nl-NL" sz="1400" dirty="0" smtClean="0">
              <a:latin typeface="Times" panose="02020603050405020304" pitchFamily="18" charset="0"/>
              <a:cs typeface="Times" panose="02020603050405020304" pitchFamily="18" charset="0"/>
            </a:endParaRPr>
          </a:p>
          <a:p>
            <a:pPr>
              <a:lnSpc>
                <a:spcPct val="100000"/>
              </a:lnSpc>
            </a:pPr>
            <a:endParaRPr lang="nl-NL" sz="1400" dirty="0">
              <a:latin typeface="Times" panose="02020603050405020304" pitchFamily="18" charset="0"/>
              <a:cs typeface="Times" panose="02020603050405020304" pitchFamily="18" charset="0"/>
            </a:endParaRPr>
          </a:p>
          <a:p>
            <a:pPr>
              <a:lnSpc>
                <a:spcPct val="100000"/>
              </a:lnSpc>
            </a:pPr>
            <a:r>
              <a:rPr lang="nl-NL" sz="1400" dirty="0" err="1" smtClean="0">
                <a:latin typeface="Times" panose="02020603050405020304" pitchFamily="18" charset="0"/>
                <a:cs typeface="Times" panose="02020603050405020304" pitchFamily="18" charset="0"/>
              </a:rPr>
              <a:t>Spitzer</a:t>
            </a:r>
            <a:r>
              <a:rPr lang="nl-NL" sz="1400" dirty="0" smtClean="0">
                <a:latin typeface="Times" panose="02020603050405020304" pitchFamily="18" charset="0"/>
                <a:cs typeface="Times" panose="02020603050405020304" pitchFamily="18" charset="0"/>
              </a:rPr>
              <a:t> </a:t>
            </a:r>
            <a:r>
              <a:rPr lang="nl-NL" sz="1400" dirty="0">
                <a:latin typeface="Times" panose="02020603050405020304" pitchFamily="18" charset="0"/>
                <a:cs typeface="Times" panose="02020603050405020304" pitchFamily="18" charset="0"/>
              </a:rPr>
              <a:t>RL, Robins E (1978). Research </a:t>
            </a:r>
            <a:r>
              <a:rPr lang="nl-NL" sz="1400" dirty="0" err="1">
                <a:latin typeface="Times" panose="02020603050405020304" pitchFamily="18" charset="0"/>
                <a:cs typeface="Times" panose="02020603050405020304" pitchFamily="18" charset="0"/>
              </a:rPr>
              <a:t>diagnostic</a:t>
            </a:r>
            <a:r>
              <a:rPr lang="nl-NL" sz="1400" dirty="0">
                <a:latin typeface="Times" panose="02020603050405020304" pitchFamily="18" charset="0"/>
                <a:cs typeface="Times" panose="02020603050405020304" pitchFamily="18" charset="0"/>
              </a:rPr>
              <a:t> criteria: rationale </a:t>
            </a:r>
            <a:r>
              <a:rPr lang="nl-NL" sz="1400" dirty="0" err="1">
                <a:latin typeface="Times" panose="02020603050405020304" pitchFamily="18" charset="0"/>
                <a:cs typeface="Times" panose="02020603050405020304" pitchFamily="18" charset="0"/>
              </a:rPr>
              <a:t>and</a:t>
            </a:r>
            <a:r>
              <a:rPr lang="nl-NL" sz="1400" dirty="0">
                <a:latin typeface="Times" panose="02020603050405020304" pitchFamily="18" charset="0"/>
                <a:cs typeface="Times" panose="02020603050405020304" pitchFamily="18" charset="0"/>
              </a:rPr>
              <a:t> </a:t>
            </a:r>
            <a:r>
              <a:rPr lang="nl-NL" sz="1400" dirty="0" err="1" smtClean="0">
                <a:latin typeface="Times" panose="02020603050405020304" pitchFamily="18" charset="0"/>
                <a:cs typeface="Times" panose="02020603050405020304" pitchFamily="18" charset="0"/>
              </a:rPr>
              <a:t>reliability</a:t>
            </a:r>
            <a:r>
              <a:rPr lang="nl-NL" sz="1400" dirty="0" smtClean="0">
                <a:latin typeface="Times" panose="02020603050405020304" pitchFamily="18" charset="0"/>
                <a:cs typeface="Times" panose="02020603050405020304" pitchFamily="18" charset="0"/>
              </a:rPr>
              <a:t>. </a:t>
            </a:r>
            <a:r>
              <a:rPr lang="nl-NL" sz="1400" dirty="0" err="1">
                <a:latin typeface="Times" panose="02020603050405020304" pitchFamily="18" charset="0"/>
                <a:cs typeface="Times" panose="02020603050405020304" pitchFamily="18" charset="0"/>
              </a:rPr>
              <a:t>Archives</a:t>
            </a:r>
            <a:r>
              <a:rPr lang="nl-NL" sz="1400" dirty="0">
                <a:latin typeface="Times" panose="02020603050405020304" pitchFamily="18" charset="0"/>
                <a:cs typeface="Times" panose="02020603050405020304" pitchFamily="18" charset="0"/>
              </a:rPr>
              <a:t> of General </a:t>
            </a:r>
            <a:r>
              <a:rPr lang="nl-NL" sz="1400" dirty="0" err="1" smtClean="0">
                <a:latin typeface="Times" panose="02020603050405020304" pitchFamily="18" charset="0"/>
                <a:cs typeface="Times" panose="02020603050405020304" pitchFamily="18" charset="0"/>
              </a:rPr>
              <a:t>Psychiatry</a:t>
            </a:r>
            <a:r>
              <a:rPr lang="nl-NL" sz="1400" dirty="0" smtClean="0">
                <a:latin typeface="Times" panose="02020603050405020304" pitchFamily="18" charset="0"/>
                <a:cs typeface="Times" panose="02020603050405020304" pitchFamily="18" charset="0"/>
              </a:rPr>
              <a:t> 1978; 35: 773-82.</a:t>
            </a:r>
            <a:endParaRPr lang="nl-NL" sz="1400" dirty="0">
              <a:latin typeface="Times" panose="02020603050405020304" pitchFamily="18" charset="0"/>
              <a:cs typeface="Times" panose="02020603050405020304" pitchFamily="18" charset="0"/>
            </a:endParaRPr>
          </a:p>
        </p:txBody>
      </p:sp>
      <p:graphicFrame>
        <p:nvGraphicFramePr>
          <p:cNvPr id="8" name="Tijdelijke aanduiding voor inhoud 7"/>
          <p:cNvGraphicFramePr>
            <a:graphicFrameLocks noGrp="1"/>
          </p:cNvGraphicFramePr>
          <p:nvPr>
            <p:ph idx="13"/>
            <p:extLst>
              <p:ext uri="{D42A27DB-BD31-4B8C-83A1-F6EECF244321}">
                <p14:modId xmlns:p14="http://schemas.microsoft.com/office/powerpoint/2010/main" val="3170159265"/>
              </p:ext>
            </p:extLst>
          </p:nvPr>
        </p:nvGraphicFramePr>
        <p:xfrm>
          <a:off x="532448" y="960441"/>
          <a:ext cx="5102542" cy="5486393"/>
        </p:xfrm>
        <a:graphic>
          <a:graphicData uri="http://schemas.openxmlformats.org/drawingml/2006/table">
            <a:tbl>
              <a:tblPr>
                <a:tableStyleId>{5C22544A-7EE6-4342-B048-85BDC9FD1C3A}</a:tableStyleId>
              </a:tblPr>
              <a:tblGrid>
                <a:gridCol w="2568055"/>
                <a:gridCol w="2534487"/>
              </a:tblGrid>
              <a:tr h="261945">
                <a:tc>
                  <a:txBody>
                    <a:bodyPr/>
                    <a:lstStyle/>
                    <a:p>
                      <a:pPr algn="l" fontAlgn="b"/>
                      <a:r>
                        <a:rPr lang="nl-NL" sz="1400" b="1" u="none" strike="noStrike" dirty="0" err="1">
                          <a:effectLst/>
                        </a:rPr>
                        <a:t>Feighner</a:t>
                      </a:r>
                      <a:r>
                        <a:rPr lang="nl-NL" sz="1400" b="1" u="none" strike="noStrike" dirty="0">
                          <a:effectLst/>
                        </a:rPr>
                        <a:t> 1972</a:t>
                      </a:r>
                      <a:endParaRPr lang="nl-NL"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nl-NL" sz="1400" b="1" u="none" strike="noStrike" dirty="0" err="1">
                          <a:effectLst/>
                        </a:rPr>
                        <a:t>Spitzer</a:t>
                      </a:r>
                      <a:r>
                        <a:rPr lang="nl-NL" sz="1400" b="1" u="none" strike="noStrike" dirty="0">
                          <a:effectLst/>
                        </a:rPr>
                        <a:t> 1978</a:t>
                      </a:r>
                      <a:endParaRPr lang="nl-NL" sz="1400" b="1" i="0" u="none" strike="noStrike" dirty="0">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Schizofrenie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dirty="0">
                          <a:effectLst/>
                        </a:rPr>
                        <a:t>Schizofrenie</a:t>
                      </a:r>
                      <a:endParaRPr lang="nl-NL" sz="1400" b="0" i="0" u="none" strike="noStrike" dirty="0">
                        <a:solidFill>
                          <a:srgbClr val="000000"/>
                        </a:solidFill>
                        <a:effectLst/>
                        <a:latin typeface="Calibri" panose="020F0502020204030204" pitchFamily="34" charset="0"/>
                      </a:endParaRPr>
                    </a:p>
                  </a:txBody>
                  <a:tcPr marL="6350" marR="6350" marT="6350" marB="0" anchor="b"/>
                </a:tc>
              </a:tr>
              <a:tr h="261945">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Schizo-affectieve stoornis</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endParaRPr lang="nl-NL"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Bipolaire stoornis</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Primaire affectieve stoornis</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Depressieve stoornis</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Secondaire affectieve stoornis</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Angstneurose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Gegeneralsieerde angststoornis</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Paniekstoornis</a:t>
                      </a:r>
                      <a:endParaRPr lang="nl-NL" sz="1400" b="0" i="0" u="none" strike="noStrike">
                        <a:solidFill>
                          <a:srgbClr val="000000"/>
                        </a:solidFill>
                        <a:effectLst/>
                        <a:latin typeface="Calibri" panose="020F0502020204030204" pitchFamily="34" charset="0"/>
                      </a:endParaRPr>
                    </a:p>
                  </a:txBody>
                  <a:tcPr marL="6350" marR="6350" marT="6350" marB="0" anchor="b"/>
                </a:tc>
              </a:tr>
              <a:tr h="247493">
                <a:tc>
                  <a:txBody>
                    <a:bodyPr/>
                    <a:lstStyle/>
                    <a:p>
                      <a:pPr algn="l" fontAlgn="b"/>
                      <a:r>
                        <a:rPr lang="nl-NL" sz="1400" u="none" strike="noStrike">
                          <a:effectLst/>
                        </a:rPr>
                        <a:t>Obsessief Compulsieve Neurose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dirty="0" err="1" smtClean="0">
                          <a:effectLst/>
                        </a:rPr>
                        <a:t>Obessieve</a:t>
                      </a:r>
                      <a:r>
                        <a:rPr lang="nl-NL" sz="1400" u="none" strike="noStrike" baseline="0" dirty="0" smtClean="0">
                          <a:effectLst/>
                        </a:rPr>
                        <a:t> Compulsieve stoornis</a:t>
                      </a:r>
                      <a:endParaRPr lang="nl-NL" sz="1400" b="0" i="0" u="none" strike="noStrike" dirty="0">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Fobische neurose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Fobie</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Hysterie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dirty="0" err="1">
                          <a:effectLst/>
                        </a:rPr>
                        <a:t>Somatizatie</a:t>
                      </a:r>
                      <a:r>
                        <a:rPr lang="nl-NL" sz="1400" u="none" strike="noStrike" dirty="0">
                          <a:effectLst/>
                        </a:rPr>
                        <a:t> stoornis</a:t>
                      </a:r>
                      <a:endParaRPr lang="nl-NL" sz="1400" b="0" i="0" u="none" strike="noStrike" dirty="0">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dirty="0">
                          <a:effectLst/>
                        </a:rPr>
                        <a:t>Antisociale persoonlijkheid</a:t>
                      </a:r>
                      <a:endParaRPr lang="nl-NL"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Antisociale persoonlijkheid</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Cyclothyme persoonlijkheid</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Labiele persoonlijkheid</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Alcoholisme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Alcoholisme</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Drugs afhankelijkheid</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Drugs afhankelijkheid</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nl-NL" sz="1400" u="none" strike="noStrike">
                          <a:effectLst/>
                        </a:rPr>
                        <a:t>Schizotypische trekken</a:t>
                      </a:r>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Anorexia Nervosa</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Mentale retardatie</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Homosexualiteit</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l-NL" sz="1400" b="0" i="0" u="none" strike="noStrike">
                        <a:solidFill>
                          <a:srgbClr val="000000"/>
                        </a:solidFill>
                        <a:effectLst/>
                        <a:latin typeface="Calibri" panose="020F0502020204030204" pitchFamily="34" charset="0"/>
                      </a:endParaRPr>
                    </a:p>
                  </a:txBody>
                  <a:tcPr marL="6350" marR="6350" marT="6350" marB="0" anchor="b"/>
                </a:tc>
              </a:tr>
              <a:tr h="261945">
                <a:tc>
                  <a:txBody>
                    <a:bodyPr/>
                    <a:lstStyle/>
                    <a:p>
                      <a:pPr algn="l" fontAlgn="b"/>
                      <a:r>
                        <a:rPr lang="nl-NL" sz="1400" u="none" strike="noStrike">
                          <a:effectLst/>
                        </a:rPr>
                        <a:t>Transsexualiteit</a:t>
                      </a:r>
                      <a:endParaRPr lang="nl-NL"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
        <p:nvSpPr>
          <p:cNvPr id="7" name="Tijdelijke aanduiding voor voettekst 6"/>
          <p:cNvSpPr>
            <a:spLocks noGrp="1"/>
          </p:cNvSpPr>
          <p:nvPr>
            <p:ph type="ftr" sz="quarter" idx="3"/>
          </p:nvPr>
        </p:nvSpPr>
        <p:spPr/>
        <p:txBody>
          <a:bodyPr/>
          <a:lstStyle/>
          <a:p>
            <a:r>
              <a:rPr lang="en-GB" smtClean="0"/>
              <a:t>Insert &gt; Header &amp; footer</a:t>
            </a:r>
            <a:endParaRPr lang="en-GB" dirty="0"/>
          </a:p>
        </p:txBody>
      </p:sp>
      <p:sp>
        <p:nvSpPr>
          <p:cNvPr id="10" name="Tekstvak 9"/>
          <p:cNvSpPr txBox="1"/>
          <p:nvPr/>
        </p:nvSpPr>
        <p:spPr>
          <a:xfrm>
            <a:off x="5826892" y="960441"/>
            <a:ext cx="2997068" cy="830997"/>
          </a:xfrm>
          <a:prstGeom prst="rect">
            <a:avLst/>
          </a:prstGeom>
          <a:noFill/>
        </p:spPr>
        <p:txBody>
          <a:bodyPr wrap="square" rtlCol="0">
            <a:spAutoFit/>
          </a:bodyPr>
          <a:lstStyle/>
          <a:p>
            <a:r>
              <a:rPr lang="nl-NL" dirty="0" err="1" smtClean="0">
                <a:solidFill>
                  <a:schemeClr val="accent6"/>
                </a:solidFill>
              </a:rPr>
              <a:t>Feighner</a:t>
            </a:r>
            <a:r>
              <a:rPr lang="nl-NL" dirty="0" smtClean="0">
                <a:solidFill>
                  <a:schemeClr val="accent6"/>
                </a:solidFill>
              </a:rPr>
              <a:t> </a:t>
            </a:r>
            <a:r>
              <a:rPr lang="nl-NL" dirty="0" err="1" smtClean="0">
                <a:solidFill>
                  <a:schemeClr val="accent6"/>
                </a:solidFill>
              </a:rPr>
              <a:t>e.a</a:t>
            </a:r>
            <a:r>
              <a:rPr lang="nl-NL" dirty="0" smtClean="0">
                <a:solidFill>
                  <a:schemeClr val="accent6"/>
                </a:solidFill>
              </a:rPr>
              <a:t>: 14 </a:t>
            </a:r>
          </a:p>
          <a:p>
            <a:r>
              <a:rPr lang="nl-NL" dirty="0" err="1" smtClean="0">
                <a:solidFill>
                  <a:schemeClr val="accent6"/>
                </a:solidFill>
              </a:rPr>
              <a:t>Spitzer</a:t>
            </a:r>
            <a:r>
              <a:rPr lang="nl-NL" dirty="0" smtClean="0">
                <a:solidFill>
                  <a:schemeClr val="accent6"/>
                </a:solidFill>
              </a:rPr>
              <a:t> </a:t>
            </a:r>
            <a:r>
              <a:rPr lang="nl-NL" dirty="0" err="1" smtClean="0">
                <a:solidFill>
                  <a:schemeClr val="accent6"/>
                </a:solidFill>
              </a:rPr>
              <a:t>e.a</a:t>
            </a:r>
            <a:r>
              <a:rPr lang="nl-NL" dirty="0" smtClean="0">
                <a:solidFill>
                  <a:schemeClr val="accent6"/>
                </a:solidFill>
              </a:rPr>
              <a:t>   : 15</a:t>
            </a:r>
            <a:endParaRPr lang="nl-NL" dirty="0">
              <a:solidFill>
                <a:schemeClr val="accent6"/>
              </a:solidFill>
            </a:endParaRPr>
          </a:p>
        </p:txBody>
      </p:sp>
    </p:spTree>
    <p:extLst>
      <p:ext uri="{BB962C8B-B14F-4D97-AF65-F5344CB8AC3E}">
        <p14:creationId xmlns:p14="http://schemas.microsoft.com/office/powerpoint/2010/main" val="803656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en-US" dirty="0" err="1" smtClean="0"/>
              <a:t>Diagnostic</a:t>
            </a:r>
            <a:r>
              <a:rPr lang="nl-NL" altLang="en-US" dirty="0" smtClean="0"/>
              <a:t> </a:t>
            </a:r>
            <a:r>
              <a:rPr lang="nl-NL" altLang="en-US" dirty="0" err="1" smtClean="0"/>
              <a:t>and</a:t>
            </a:r>
            <a:r>
              <a:rPr lang="nl-NL" altLang="en-US" dirty="0" smtClean="0"/>
              <a:t> Statistical Manual</a:t>
            </a:r>
          </a:p>
        </p:txBody>
      </p:sp>
      <p:sp>
        <p:nvSpPr>
          <p:cNvPr id="4" name="Tijdelijke aanduiding voor inhoud 3"/>
          <p:cNvSpPr>
            <a:spLocks noGrp="1"/>
          </p:cNvSpPr>
          <p:nvPr>
            <p:ph sz="half" idx="2"/>
          </p:nvPr>
        </p:nvSpPr>
        <p:spPr>
          <a:xfrm>
            <a:off x="4953000" y="1261110"/>
            <a:ext cx="3962400" cy="5257800"/>
          </a:xfrm>
        </p:spPr>
        <p:txBody>
          <a:bodyPr/>
          <a:lstStyle/>
          <a:p>
            <a:pPr marL="514350" indent="-514350" eaLnBrk="1" hangingPunct="1">
              <a:buFont typeface="+mj-lt"/>
              <a:buAutoNum type="romanUcPeriod"/>
              <a:defRPr/>
            </a:pPr>
            <a:r>
              <a:rPr lang="nl-NL" sz="2400" dirty="0" smtClean="0"/>
              <a:t>1952</a:t>
            </a:r>
          </a:p>
          <a:p>
            <a:pPr marL="514350" indent="-514350" eaLnBrk="1" hangingPunct="1">
              <a:buFont typeface="+mj-lt"/>
              <a:buAutoNum type="romanUcPeriod"/>
              <a:defRPr/>
            </a:pPr>
            <a:r>
              <a:rPr lang="nl-NL" sz="2400" dirty="0" smtClean="0"/>
              <a:t>1968</a:t>
            </a:r>
          </a:p>
          <a:p>
            <a:pPr marL="514350" indent="-514350" eaLnBrk="1" hangingPunct="1">
              <a:buFont typeface="+mj-lt"/>
              <a:buAutoNum type="romanUcPeriod"/>
              <a:defRPr/>
            </a:pPr>
            <a:r>
              <a:rPr lang="nl-NL" sz="2400" dirty="0" smtClean="0">
                <a:solidFill>
                  <a:srgbClr val="0000FF"/>
                </a:solidFill>
              </a:rPr>
              <a:t>1980</a:t>
            </a:r>
          </a:p>
          <a:p>
            <a:pPr marL="514350" indent="-514350" eaLnBrk="1" hangingPunct="1">
              <a:lnSpc>
                <a:spcPct val="150000"/>
              </a:lnSpc>
              <a:buFont typeface="+mj-lt"/>
              <a:buAutoNum type="romanUcPeriod"/>
              <a:defRPr/>
            </a:pPr>
            <a:endParaRPr lang="nl-NL" sz="2400" dirty="0" smtClean="0">
              <a:solidFill>
                <a:srgbClr val="0000FF"/>
              </a:solidFill>
            </a:endParaRPr>
          </a:p>
          <a:p>
            <a:pPr marL="514350" indent="-514350" eaLnBrk="1" hangingPunct="1">
              <a:buFont typeface="+mj-lt"/>
              <a:buAutoNum type="romanUcPeriod"/>
              <a:defRPr/>
            </a:pPr>
            <a:r>
              <a:rPr lang="nl-NL" sz="2400" dirty="0" smtClean="0">
                <a:solidFill>
                  <a:srgbClr val="0000FF"/>
                </a:solidFill>
              </a:rPr>
              <a:t>1994</a:t>
            </a:r>
          </a:p>
          <a:p>
            <a:pPr marL="514350" indent="-514350" eaLnBrk="1" hangingPunct="1">
              <a:buFont typeface="+mj-lt"/>
              <a:buAutoNum type="romanUcPeriod"/>
              <a:defRPr/>
            </a:pPr>
            <a:endParaRPr lang="nl-NL" sz="2400" dirty="0">
              <a:solidFill>
                <a:srgbClr val="0000FF"/>
              </a:solidFill>
            </a:endParaRPr>
          </a:p>
          <a:p>
            <a:pPr marL="0" indent="0" eaLnBrk="1" hangingPunct="1">
              <a:buFontTx/>
              <a:buNone/>
              <a:defRPr/>
            </a:pPr>
            <a:endParaRPr lang="nl-NL" sz="2400" dirty="0" smtClean="0">
              <a:solidFill>
                <a:srgbClr val="0000FF"/>
              </a:solidFill>
            </a:endParaRPr>
          </a:p>
          <a:p>
            <a:pPr marL="0" indent="0" eaLnBrk="1" hangingPunct="1">
              <a:lnSpc>
                <a:spcPct val="150000"/>
              </a:lnSpc>
              <a:buFontTx/>
              <a:buNone/>
              <a:defRPr/>
            </a:pPr>
            <a:endParaRPr lang="nl-NL" sz="2400" dirty="0" smtClean="0">
              <a:solidFill>
                <a:srgbClr val="0000FF"/>
              </a:solidFill>
            </a:endParaRPr>
          </a:p>
          <a:p>
            <a:pPr marL="457200" indent="-457200" eaLnBrk="1" hangingPunct="1">
              <a:buFontTx/>
              <a:buAutoNum type="arabicPeriod" startAt="5"/>
              <a:defRPr/>
            </a:pPr>
            <a:r>
              <a:rPr lang="nl-NL" sz="2400" dirty="0" smtClean="0">
                <a:solidFill>
                  <a:srgbClr val="0000FF"/>
                </a:solidFill>
              </a:rPr>
              <a:t>2013 – NL: 2014</a:t>
            </a:r>
            <a:endParaRPr lang="en-US" sz="2400" dirty="0">
              <a:solidFill>
                <a:srgbClr val="0000FF"/>
              </a:solidFill>
            </a:endParaRPr>
          </a:p>
        </p:txBody>
      </p:sp>
      <p:sp>
        <p:nvSpPr>
          <p:cNvPr id="8196" name="Tijdelijke aanduiding voor datum 4"/>
          <p:cNvSpPr>
            <a:spLocks noGrp="1"/>
          </p:cNvSpPr>
          <p:nvPr>
            <p:ph type="dt" sz="quarter" idx="10"/>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74CF959A-8D8B-4143-AB16-197667CD86C7}" type="datetime6">
              <a:rPr lang="nl-NL" altLang="en-US" sz="1200" smtClean="0">
                <a:solidFill>
                  <a:schemeClr val="bg1"/>
                </a:solidFill>
              </a:rPr>
              <a:pPr>
                <a:defRPr/>
              </a:pPr>
              <a:t>mei ’16</a:t>
            </a:fld>
            <a:endParaRPr lang="en-US" altLang="en-US" sz="1200" smtClean="0">
              <a:solidFill>
                <a:schemeClr val="bg1"/>
              </a:solidFill>
            </a:endParaRPr>
          </a:p>
        </p:txBody>
      </p:sp>
      <p:sp>
        <p:nvSpPr>
          <p:cNvPr id="8197" name="Tijdelijke aanduiding voor dianummer 5"/>
          <p:cNvSpPr>
            <a:spLocks noGrp="1"/>
          </p:cNvSpPr>
          <p:nvPr>
            <p:ph type="sldNum" sz="quarter" idx="12"/>
          </p:nvPr>
        </p:nvSpPr>
        <p:spPr/>
        <p:txBody>
          <a:bodyPr/>
          <a:lstStyle>
            <a:lvl1pPr eaLnBrk="0" hangingPunct="0">
              <a:lnSpc>
                <a:spcPct val="120000"/>
              </a:lnSpc>
              <a:spcBef>
                <a:spcPct val="20000"/>
              </a:spcBef>
              <a:buChar char="•"/>
              <a:defRPr sz="2200">
                <a:solidFill>
                  <a:schemeClr val="tx1"/>
                </a:solidFill>
                <a:latin typeface="Arial" panose="020B0604020202020204" pitchFamily="34" charset="0"/>
              </a:defRPr>
            </a:lvl1pPr>
            <a:lvl2pPr marL="742950" indent="-285750" eaLnBrk="0" hangingPunct="0">
              <a:lnSpc>
                <a:spcPct val="120000"/>
              </a:lnSpc>
              <a:spcBef>
                <a:spcPct val="20000"/>
              </a:spcBef>
              <a:buFont typeface="Times" panose="02020603050405020304" pitchFamily="18" charset="0"/>
              <a:buChar char="•"/>
              <a:defRPr sz="2000">
                <a:solidFill>
                  <a:schemeClr val="tx1"/>
                </a:solidFill>
                <a:latin typeface="Arial" panose="020B0604020202020204" pitchFamily="34" charset="0"/>
              </a:defRPr>
            </a:lvl2pPr>
            <a:lvl3pPr marL="11430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3pPr>
            <a:lvl4pPr marL="16002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4pPr>
            <a:lvl5pPr marL="2057400" indent="-228600" eaLnBrk="0" hangingPunct="0">
              <a:lnSpc>
                <a:spcPct val="120000"/>
              </a:lnSpc>
              <a:spcBef>
                <a:spcPct val="20000"/>
              </a:spcBef>
              <a:buFont typeface="Times" panose="02020603050405020304" pitchFamily="18" charset="0"/>
              <a:buChar char="•"/>
              <a:defRPr>
                <a:solidFill>
                  <a:schemeClr val="tx1"/>
                </a:solidFill>
                <a:latin typeface="Arial" panose="020B0604020202020204" pitchFamily="34" charset="0"/>
              </a:defRPr>
            </a:lvl5pPr>
            <a:lvl6pPr marL="25146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6pPr>
            <a:lvl7pPr marL="29718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7pPr>
            <a:lvl8pPr marL="34290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8pPr>
            <a:lvl9pPr marL="3886200" indent="-228600" eaLnBrk="0" fontAlgn="base" hangingPunct="0">
              <a:lnSpc>
                <a:spcPct val="120000"/>
              </a:lnSpc>
              <a:spcBef>
                <a:spcPct val="20000"/>
              </a:spcBef>
              <a:spcAft>
                <a:spcPct val="0"/>
              </a:spcAft>
              <a:buFont typeface="Times" panose="02020603050405020304" pitchFamily="18" charset="0"/>
              <a:buChar char="•"/>
              <a:defRPr>
                <a:solidFill>
                  <a:schemeClr val="tx1"/>
                </a:solidFill>
                <a:latin typeface="Arial" panose="020B0604020202020204" pitchFamily="34" charset="0"/>
              </a:defRPr>
            </a:lvl9pPr>
          </a:lstStyle>
          <a:p>
            <a:pPr>
              <a:lnSpc>
                <a:spcPct val="100000"/>
              </a:lnSpc>
              <a:spcBef>
                <a:spcPct val="0"/>
              </a:spcBef>
              <a:buFontTx/>
              <a:buNone/>
            </a:pPr>
            <a:fld id="{5C874EDF-E26F-4670-A5D8-51987930DF2B}" type="slidenum">
              <a:rPr lang="en-US" altLang="en-US" sz="1200">
                <a:solidFill>
                  <a:schemeClr val="bg1"/>
                </a:solidFill>
              </a:rPr>
              <a:pPr>
                <a:lnSpc>
                  <a:spcPct val="100000"/>
                </a:lnSpc>
                <a:spcBef>
                  <a:spcPct val="0"/>
                </a:spcBef>
                <a:buFontTx/>
                <a:buNone/>
              </a:pPr>
              <a:t>8</a:t>
            </a:fld>
            <a:endParaRPr lang="en-US" altLang="en-US" sz="1200">
              <a:solidFill>
                <a:schemeClr val="bg1"/>
              </a:solidFill>
            </a:endParaRPr>
          </a:p>
        </p:txBody>
      </p:sp>
      <p:pic>
        <p:nvPicPr>
          <p:cNvPr id="7174" name="Picture 2" descr="http://autismspeaksblog.files.wordpress.com/2012/02/dsm5.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088" y="4797425"/>
            <a:ext cx="30607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http://stevebmd.files.wordpress.com/2011/02/dsm02201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6013" y="1844675"/>
            <a:ext cx="33702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4441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smtClean="0"/>
              <a:t>1960 – 1994 </a:t>
            </a:r>
            <a:r>
              <a:rPr lang="nl-NL" dirty="0" err="1" smtClean="0"/>
              <a:t>Hospital</a:t>
            </a:r>
            <a:r>
              <a:rPr lang="nl-NL" dirty="0" smtClean="0"/>
              <a:t> </a:t>
            </a:r>
            <a:r>
              <a:rPr lang="nl-NL" dirty="0" err="1" smtClean="0"/>
              <a:t>and</a:t>
            </a:r>
            <a:r>
              <a:rPr lang="nl-NL" dirty="0" smtClean="0"/>
              <a:t> Community </a:t>
            </a:r>
            <a:r>
              <a:rPr lang="nl-NL" dirty="0" err="1" smtClean="0"/>
              <a:t>Psychiatrye</a:t>
            </a:r>
            <a:endParaRPr lang="nl-NL" dirty="0"/>
          </a:p>
        </p:txBody>
      </p:sp>
      <p:sp>
        <p:nvSpPr>
          <p:cNvPr id="5" name="Tijdelijke aanduiding voor datum 4"/>
          <p:cNvSpPr>
            <a:spLocks noGrp="1"/>
          </p:cNvSpPr>
          <p:nvPr>
            <p:ph type="dt" sz="half" idx="10"/>
          </p:nvPr>
        </p:nvSpPr>
        <p:spPr/>
        <p:txBody>
          <a:bodyPr/>
          <a:lstStyle/>
          <a:p>
            <a:pPr>
              <a:defRPr/>
            </a:pPr>
            <a:fld id="{AEF60689-89F7-49E7-BBFC-2A448F4F3556}" type="datetime6">
              <a:rPr lang="nl-NL" smtClean="0"/>
              <a:pPr>
                <a:defRPr/>
              </a:pPr>
              <a:t>mei ’16</a:t>
            </a:fld>
            <a:endParaRPr lang="en-US"/>
          </a:p>
        </p:txBody>
      </p:sp>
      <p:sp>
        <p:nvSpPr>
          <p:cNvPr id="7" name="Tijdelijke aanduiding voor dianummer 6"/>
          <p:cNvSpPr>
            <a:spLocks noGrp="1"/>
          </p:cNvSpPr>
          <p:nvPr>
            <p:ph type="sldNum" sz="quarter" idx="12"/>
          </p:nvPr>
        </p:nvSpPr>
        <p:spPr/>
        <p:txBody>
          <a:bodyPr/>
          <a:lstStyle/>
          <a:p>
            <a:fld id="{15984E42-B843-4847-9EFC-2450D3CFB067}" type="slidenum">
              <a:rPr lang="en-US" altLang="nl-NL" smtClean="0"/>
              <a:pPr/>
              <a:t>9</a:t>
            </a:fld>
            <a:endParaRPr lang="en-US" altLang="nl-NL"/>
          </a:p>
        </p:txBody>
      </p:sp>
      <p:sp>
        <p:nvSpPr>
          <p:cNvPr id="6" name="Tijdelijke aanduiding voor voettekst 5"/>
          <p:cNvSpPr>
            <a:spLocks noGrp="1"/>
          </p:cNvSpPr>
          <p:nvPr>
            <p:ph type="ftr" sz="quarter" idx="3"/>
          </p:nvPr>
        </p:nvSpPr>
        <p:spPr/>
        <p:txBody>
          <a:bodyPr/>
          <a:lstStyle/>
          <a:p>
            <a:pPr>
              <a:defRPr/>
            </a:pPr>
            <a:endParaRPr lang="en-US"/>
          </a:p>
        </p:txBody>
      </p:sp>
      <p:graphicFrame>
        <p:nvGraphicFramePr>
          <p:cNvPr id="10" name="Grafiek 9"/>
          <p:cNvGraphicFramePr>
            <a:graphicFrameLocks/>
          </p:cNvGraphicFramePr>
          <p:nvPr>
            <p:extLst>
              <p:ext uri="{D42A27DB-BD31-4B8C-83A1-F6EECF244321}">
                <p14:modId xmlns:p14="http://schemas.microsoft.com/office/powerpoint/2010/main" val="3731876858"/>
              </p:ext>
            </p:extLst>
          </p:nvPr>
        </p:nvGraphicFramePr>
        <p:xfrm>
          <a:off x="514350" y="1337310"/>
          <a:ext cx="6915150" cy="389132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514350" y="5897880"/>
            <a:ext cx="6915150" cy="523220"/>
          </a:xfrm>
          <a:prstGeom prst="rect">
            <a:avLst/>
          </a:prstGeom>
          <a:noFill/>
        </p:spPr>
        <p:txBody>
          <a:bodyPr wrap="square" rtlCol="0">
            <a:spAutoFit/>
          </a:bodyPr>
          <a:lstStyle/>
          <a:p>
            <a:r>
              <a:rPr lang="nl-NL" sz="1400" dirty="0">
                <a:solidFill>
                  <a:schemeClr val="accent6"/>
                </a:solidFill>
              </a:rPr>
              <a:t>Hennessy KD, Greenberg RP. </a:t>
            </a:r>
            <a:r>
              <a:rPr lang="nl-NL" sz="1400" dirty="0" err="1">
                <a:solidFill>
                  <a:schemeClr val="accent6"/>
                </a:solidFill>
              </a:rPr>
              <a:t>Four</a:t>
            </a:r>
            <a:r>
              <a:rPr lang="nl-NL" sz="1400" dirty="0">
                <a:solidFill>
                  <a:schemeClr val="accent6"/>
                </a:solidFill>
              </a:rPr>
              <a:t> decades of </a:t>
            </a:r>
            <a:r>
              <a:rPr lang="nl-NL" sz="1400" dirty="0" err="1">
                <a:solidFill>
                  <a:schemeClr val="accent6"/>
                </a:solidFill>
              </a:rPr>
              <a:t>mental</a:t>
            </a:r>
            <a:r>
              <a:rPr lang="nl-NL" sz="1400" dirty="0">
                <a:solidFill>
                  <a:schemeClr val="accent6"/>
                </a:solidFill>
              </a:rPr>
              <a:t> health trends: </a:t>
            </a:r>
            <a:r>
              <a:rPr lang="nl-NL" sz="1400" dirty="0" err="1">
                <a:solidFill>
                  <a:schemeClr val="accent6"/>
                </a:solidFill>
              </a:rPr>
              <a:t>an</a:t>
            </a:r>
            <a:r>
              <a:rPr lang="nl-NL" sz="1400" dirty="0">
                <a:solidFill>
                  <a:schemeClr val="accent6"/>
                </a:solidFill>
              </a:rPr>
              <a:t> </a:t>
            </a:r>
            <a:r>
              <a:rPr lang="nl-NL" sz="1400" dirty="0" err="1">
                <a:solidFill>
                  <a:schemeClr val="accent6"/>
                </a:solidFill>
              </a:rPr>
              <a:t>empirical</a:t>
            </a:r>
            <a:r>
              <a:rPr lang="nl-NL" sz="1400" dirty="0">
                <a:solidFill>
                  <a:schemeClr val="accent6"/>
                </a:solidFill>
              </a:rPr>
              <a:t> analysis of </a:t>
            </a:r>
            <a:r>
              <a:rPr lang="nl-NL" sz="1400" dirty="0" err="1">
                <a:solidFill>
                  <a:schemeClr val="accent6"/>
                </a:solidFill>
              </a:rPr>
              <a:t>Hospital</a:t>
            </a:r>
            <a:r>
              <a:rPr lang="nl-NL" sz="1400" dirty="0">
                <a:solidFill>
                  <a:schemeClr val="accent6"/>
                </a:solidFill>
              </a:rPr>
              <a:t> </a:t>
            </a:r>
            <a:r>
              <a:rPr lang="nl-NL" sz="1400" dirty="0" err="1">
                <a:solidFill>
                  <a:schemeClr val="accent6"/>
                </a:solidFill>
              </a:rPr>
              <a:t>and</a:t>
            </a:r>
            <a:r>
              <a:rPr lang="nl-NL" sz="1400" dirty="0">
                <a:solidFill>
                  <a:schemeClr val="accent6"/>
                </a:solidFill>
              </a:rPr>
              <a:t> Community </a:t>
            </a:r>
            <a:r>
              <a:rPr lang="nl-NL" sz="1400" dirty="0" err="1">
                <a:solidFill>
                  <a:schemeClr val="accent6"/>
                </a:solidFill>
              </a:rPr>
              <a:t>Psychiatry</a:t>
            </a:r>
            <a:r>
              <a:rPr lang="nl-NL" sz="1400" dirty="0">
                <a:solidFill>
                  <a:schemeClr val="accent6"/>
                </a:solidFill>
              </a:rPr>
              <a:t>. </a:t>
            </a:r>
            <a:r>
              <a:rPr lang="nl-NL" sz="1400" dirty="0" err="1" smtClean="0">
                <a:solidFill>
                  <a:schemeClr val="accent6"/>
                </a:solidFill>
              </a:rPr>
              <a:t>Hosp</a:t>
            </a:r>
            <a:r>
              <a:rPr lang="nl-NL" sz="1400" dirty="0" smtClean="0">
                <a:solidFill>
                  <a:schemeClr val="accent6"/>
                </a:solidFill>
              </a:rPr>
              <a:t> </a:t>
            </a:r>
            <a:r>
              <a:rPr lang="nl-NL" sz="1400" dirty="0">
                <a:solidFill>
                  <a:schemeClr val="accent6"/>
                </a:solidFill>
              </a:rPr>
              <a:t>Community </a:t>
            </a:r>
            <a:r>
              <a:rPr lang="nl-NL" sz="1400" dirty="0" err="1">
                <a:solidFill>
                  <a:schemeClr val="accent6"/>
                </a:solidFill>
              </a:rPr>
              <a:t>Psychiatry</a:t>
            </a:r>
            <a:r>
              <a:rPr lang="nl-NL" sz="1400" dirty="0">
                <a:solidFill>
                  <a:schemeClr val="accent6"/>
                </a:solidFill>
              </a:rPr>
              <a:t> 1994;45:1034-9.</a:t>
            </a:r>
          </a:p>
        </p:txBody>
      </p:sp>
    </p:spTree>
    <p:extLst>
      <p:ext uri="{BB962C8B-B14F-4D97-AF65-F5344CB8AC3E}">
        <p14:creationId xmlns:p14="http://schemas.microsoft.com/office/powerpoint/2010/main" val="297669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LUMC Basispresentatie_NL">
  <a:themeElements>
    <a:clrScheme name="Aangepast 30">
      <a:dk1>
        <a:srgbClr val="003C66"/>
      </a:dk1>
      <a:lt1>
        <a:srgbClr val="FFFFFF"/>
      </a:lt1>
      <a:dk2>
        <a:srgbClr val="FFFFFF"/>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LUMC Basispresentatie_NL</Template>
  <TotalTime>342</TotalTime>
  <Words>983</Words>
  <Application>Microsoft Office PowerPoint</Application>
  <PresentationFormat>Diavoorstelling (4:3)</PresentationFormat>
  <Paragraphs>312</Paragraphs>
  <Slides>23</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23</vt:i4>
      </vt:variant>
    </vt:vector>
  </HeadingPairs>
  <TitlesOfParts>
    <vt:vector size="32" baseType="lpstr">
      <vt:lpstr>ＭＳ Ｐゴシック</vt:lpstr>
      <vt:lpstr>Arial</vt:lpstr>
      <vt:lpstr>Calibri</vt:lpstr>
      <vt:lpstr>Symbol</vt:lpstr>
      <vt:lpstr>Times</vt:lpstr>
      <vt:lpstr>Times New Roman</vt:lpstr>
      <vt:lpstr>Wingdings</vt:lpstr>
      <vt:lpstr>LUMC Basispresentatie_NL</vt:lpstr>
      <vt:lpstr>Office-thema</vt:lpstr>
      <vt:lpstr>Classificatie en verder …</vt:lpstr>
      <vt:lpstr>Disclosure belangen spreker  </vt:lpstr>
      <vt:lpstr>Persoonlijke ontwikkeling</vt:lpstr>
      <vt:lpstr>Ontwikkelingen in de Psychiatrie</vt:lpstr>
      <vt:lpstr>1959 Fundamentals of Taxonomy </vt:lpstr>
      <vt:lpstr>1968 - Taal voor diagnostiek</vt:lpstr>
      <vt:lpstr>1972-1978 Diagnostic Criteria</vt:lpstr>
      <vt:lpstr>Diagnostic and Statistical Manual</vt:lpstr>
      <vt:lpstr>1960 – 1994 Hospital and Community Psychiatrye</vt:lpstr>
      <vt:lpstr>Explosieve groei van empirische kennis</vt:lpstr>
      <vt:lpstr>PowerPoint-presentatie</vt:lpstr>
      <vt:lpstr>2012 “Schandalige” DSM-5</vt:lpstr>
      <vt:lpstr>1959 Fundamentals of Taxonomy </vt:lpstr>
      <vt:lpstr>Symptomen van angst en depressie</vt:lpstr>
      <vt:lpstr>Chronische depressie</vt:lpstr>
      <vt:lpstr>Model of pathways twin study</vt:lpstr>
      <vt:lpstr>Two etiologic pathways </vt:lpstr>
      <vt:lpstr>Retrospective reports of childhood abuse </vt:lpstr>
      <vt:lpstr>Reduced activation in mPFC in individuals with  reported history of emotional maltreatment</vt:lpstr>
      <vt:lpstr>Amygdala response to faces  in individuals with reported history of emotional maltreatment</vt:lpstr>
      <vt:lpstr>Onderzoeksagenda GGZ</vt:lpstr>
      <vt:lpstr>PowerPoint-presentatie</vt:lpstr>
      <vt:lpstr>PowerPoint-presentatie</vt:lpstr>
    </vt:vector>
  </TitlesOfParts>
  <Company>LUMC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Dalmijn, V.M.W. (PSY)</dc:creator>
  <cp:lastModifiedBy>AMvanHemert</cp:lastModifiedBy>
  <cp:revision>35</cp:revision>
  <dcterms:created xsi:type="dcterms:W3CDTF">2015-08-20T13:44:16Z</dcterms:created>
  <dcterms:modified xsi:type="dcterms:W3CDTF">2016-05-25T10:09:50Z</dcterms:modified>
  <cp:contentStatus>Definitief</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