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63" r:id="rId2"/>
  </p:sldMasterIdLst>
  <p:notesMasterIdLst>
    <p:notesMasterId r:id="rId39"/>
  </p:notesMasterIdLst>
  <p:handoutMasterIdLst>
    <p:handoutMasterId r:id="rId40"/>
  </p:handoutMasterIdLst>
  <p:sldIdLst>
    <p:sldId id="265" r:id="rId3"/>
    <p:sldId id="292" r:id="rId4"/>
    <p:sldId id="289" r:id="rId5"/>
    <p:sldId id="293" r:id="rId6"/>
    <p:sldId id="294" r:id="rId7"/>
    <p:sldId id="351" r:id="rId8"/>
    <p:sldId id="296" r:id="rId9"/>
    <p:sldId id="295" r:id="rId10"/>
    <p:sldId id="297" r:id="rId11"/>
    <p:sldId id="298" r:id="rId12"/>
    <p:sldId id="299" r:id="rId13"/>
    <p:sldId id="300" r:id="rId14"/>
    <p:sldId id="352" r:id="rId15"/>
    <p:sldId id="347" r:id="rId16"/>
    <p:sldId id="319" r:id="rId17"/>
    <p:sldId id="303" r:id="rId18"/>
    <p:sldId id="353" r:id="rId19"/>
    <p:sldId id="354" r:id="rId20"/>
    <p:sldId id="355" r:id="rId21"/>
    <p:sldId id="356" r:id="rId22"/>
    <p:sldId id="394" r:id="rId23"/>
    <p:sldId id="395" r:id="rId24"/>
    <p:sldId id="396" r:id="rId25"/>
    <p:sldId id="397" r:id="rId26"/>
    <p:sldId id="398" r:id="rId27"/>
    <p:sldId id="305" r:id="rId28"/>
    <p:sldId id="378" r:id="rId29"/>
    <p:sldId id="307" r:id="rId30"/>
    <p:sldId id="308" r:id="rId31"/>
    <p:sldId id="309" r:id="rId32"/>
    <p:sldId id="312" r:id="rId33"/>
    <p:sldId id="383" r:id="rId34"/>
    <p:sldId id="379" r:id="rId35"/>
    <p:sldId id="380" r:id="rId36"/>
    <p:sldId id="381" r:id="rId37"/>
    <p:sldId id="382" r:id="rId38"/>
  </p:sldIdLst>
  <p:sldSz cx="9144000" cy="6858000" type="screen4x3"/>
  <p:notesSz cx="6858000" cy="99456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">
          <p15:clr>
            <a:srgbClr val="A4A3A4"/>
          </p15:clr>
        </p15:guide>
        <p15:guide id="2" orient="horz" pos="4106">
          <p15:clr>
            <a:srgbClr val="A4A3A4"/>
          </p15:clr>
        </p15:guide>
        <p15:guide id="3" orient="horz" pos="2394">
          <p15:clr>
            <a:srgbClr val="A4A3A4"/>
          </p15:clr>
        </p15:guide>
        <p15:guide id="4" orient="horz" pos="901">
          <p15:clr>
            <a:srgbClr val="A4A3A4"/>
          </p15:clr>
        </p15:guide>
        <p15:guide id="5" orient="horz" pos="1620">
          <p15:clr>
            <a:srgbClr val="A4A3A4"/>
          </p15:clr>
        </p15:guide>
        <p15:guide id="6" orient="horz" pos="3009">
          <p15:clr>
            <a:srgbClr val="A4A3A4"/>
          </p15:clr>
        </p15:guide>
        <p15:guide id="7" pos="358">
          <p15:clr>
            <a:srgbClr val="A4A3A4"/>
          </p15:clr>
        </p15:guide>
        <p15:guide id="8" pos="5227">
          <p15:clr>
            <a:srgbClr val="A4A3A4"/>
          </p15:clr>
        </p15:guide>
        <p15:guide id="9" pos="631">
          <p15:clr>
            <a:srgbClr val="A4A3A4"/>
          </p15:clr>
        </p15:guide>
        <p15:guide id="10" pos="1542">
          <p15:clr>
            <a:srgbClr val="A4A3A4"/>
          </p15:clr>
        </p15:guide>
        <p15:guide id="11" pos="3681">
          <p15:clr>
            <a:srgbClr val="A4A3A4"/>
          </p15:clr>
        </p15:guide>
        <p15:guide id="12" pos="2052">
          <p15:clr>
            <a:srgbClr val="A4A3A4"/>
          </p15:clr>
        </p15:guide>
        <p15:guide id="13" pos="535">
          <p15:clr>
            <a:srgbClr val="A4A3A4"/>
          </p15:clr>
        </p15:guide>
        <p15:guide id="14" pos="2356">
          <p15:clr>
            <a:srgbClr val="A4A3A4"/>
          </p15:clr>
        </p15:guide>
        <p15:guide id="15" pos="5577">
          <p15:clr>
            <a:srgbClr val="A4A3A4"/>
          </p15:clr>
        </p15:guide>
        <p15:guide id="16" pos="947">
          <p15:clr>
            <a:srgbClr val="A4A3A4"/>
          </p15:clr>
        </p15:guide>
        <p15:guide id="17" pos="4687">
          <p15:clr>
            <a:srgbClr val="A4A3A4"/>
          </p15:clr>
        </p15:guide>
        <p15:guide id="18" pos="44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3300"/>
    <a:srgbClr val="FF9933"/>
    <a:srgbClr val="FFFF00"/>
    <a:srgbClr val="00CC99"/>
    <a:srgbClr val="0000FF"/>
    <a:srgbClr val="9933FF"/>
    <a:srgbClr val="B4E6FF"/>
    <a:srgbClr val="B3DEF5"/>
    <a:srgbClr val="B3E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Stijl, gemiddeld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E9639D4-E3E2-4D34-9284-5A2195B3D0D7}" styleName="Stijl, lich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8FB837D-C827-4EFA-A057-4D05807E0F7C}" styleName="Stijl, thema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8006" autoAdjust="0"/>
    <p:restoredTop sz="94147" autoAdjust="0"/>
  </p:normalViewPr>
  <p:slideViewPr>
    <p:cSldViewPr snapToGrid="0" snapToObjects="1" showGuides="1">
      <p:cViewPr varScale="1">
        <p:scale>
          <a:sx n="63" d="100"/>
          <a:sy n="63" d="100"/>
        </p:scale>
        <p:origin x="632" y="48"/>
      </p:cViewPr>
      <p:guideLst>
        <p:guide orient="horz" pos="235"/>
        <p:guide orient="horz" pos="4106"/>
        <p:guide orient="horz" pos="2394"/>
        <p:guide orient="horz" pos="901"/>
        <p:guide orient="horz" pos="1620"/>
        <p:guide orient="horz" pos="3009"/>
        <p:guide pos="358"/>
        <p:guide pos="5227"/>
        <p:guide pos="631"/>
        <p:guide pos="1542"/>
        <p:guide pos="3681"/>
        <p:guide pos="2052"/>
        <p:guide pos="535"/>
        <p:guide pos="2356"/>
        <p:guide pos="5577"/>
        <p:guide pos="947"/>
        <p:guide pos="4687"/>
        <p:guide pos="44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12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Percentage</a:t>
            </a:r>
            <a:r>
              <a:rPr lang="en-US" baseline="0"/>
              <a:t> empirische publicaties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aantal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>
              <a:noFill/>
            </a:ln>
            <a:effectLst>
              <a:innerShdw dist="12700" dir="16200000">
                <a:schemeClr val="lt1"/>
              </a:innerShdw>
            </a:effectLst>
          </c:spPr>
          <c:cat>
            <c:numRef>
              <c:f>Blad1!$A$2:$A$5</c:f>
              <c:numCache>
                <c:formatCode>General</c:formatCode>
                <c:ptCount val="4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</c:numCache>
            </c:numRef>
          </c:cat>
          <c:val>
            <c:numRef>
              <c:f>Blad1!$B$2:$B$5</c:f>
              <c:numCache>
                <c:formatCode>General</c:formatCode>
                <c:ptCount val="4"/>
                <c:pt idx="0">
                  <c:v>1</c:v>
                </c:pt>
                <c:pt idx="1">
                  <c:v>15</c:v>
                </c:pt>
                <c:pt idx="2">
                  <c:v>27</c:v>
                </c:pt>
                <c:pt idx="3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596463216"/>
        <c:axId val="-596455056"/>
      </c:areaChart>
      <c:catAx>
        <c:axId val="-59646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596455056"/>
        <c:crosses val="autoZero"/>
        <c:auto val="1"/>
        <c:lblAlgn val="ctr"/>
        <c:lblOffset val="100"/>
        <c:noMultiLvlLbl val="0"/>
      </c:catAx>
      <c:valAx>
        <c:axId val="-596455056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5964632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6600CC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Blad1!$B$3:$B$4</c:f>
              <c:strCache>
                <c:ptCount val="2"/>
                <c:pt idx="0">
                  <c:v>DSM-IV</c:v>
                </c:pt>
                <c:pt idx="1">
                  <c:v>DSM-5</c:v>
                </c:pt>
              </c:strCache>
            </c:strRef>
          </c:cat>
          <c:val>
            <c:numRef>
              <c:f>Blad1!$C$3:$C$4</c:f>
              <c:numCache>
                <c:formatCode>General</c:formatCode>
                <c:ptCount val="2"/>
                <c:pt idx="0">
                  <c:v>172</c:v>
                </c:pt>
                <c:pt idx="1">
                  <c:v>152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-685015296"/>
        <c:axId val="-685021280"/>
      </c:barChart>
      <c:catAx>
        <c:axId val="-685015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685021280"/>
        <c:crosses val="autoZero"/>
        <c:auto val="1"/>
        <c:lblAlgn val="ctr"/>
        <c:lblOffset val="100"/>
        <c:noMultiLvlLbl val="0"/>
      </c:catAx>
      <c:valAx>
        <c:axId val="-68502128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-685015296"/>
        <c:crosses val="autoZero"/>
        <c:crossBetween val="between"/>
      </c:valAx>
      <c:spPr>
        <a:solidFill>
          <a:schemeClr val="bg1">
            <a:lumMod val="7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lumMod val="65000"/>
      </a:schemeClr>
    </a:solidFill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9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effectLst>
        <a:innerShdw dist="12700" dir="16200000">
          <a:schemeClr val="lt1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8638" y="167489"/>
            <a:ext cx="2514600" cy="66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1588" y="167489"/>
            <a:ext cx="2514600" cy="66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28638" y="9116881"/>
            <a:ext cx="2514600" cy="66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1588" y="9116881"/>
            <a:ext cx="2514600" cy="66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E8C5BD47-55D6-1344-B91F-7C24D2E19559}" type="slidenum">
              <a:rPr lang="en-GB"/>
              <a:pPr/>
              <a:t>‹nr.›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74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8638" y="1"/>
            <a:ext cx="2514600" cy="66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1588" y="1"/>
            <a:ext cx="2514600" cy="66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202"/>
            <a:ext cx="5029200" cy="4475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638" y="9275736"/>
            <a:ext cx="2514600" cy="66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1588" y="9275736"/>
            <a:ext cx="2514600" cy="66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fld id="{92BE362E-78BA-324A-8038-5482DADFDF7D}" type="slidenum">
              <a:rPr lang="en-GB"/>
              <a:pPr/>
              <a:t>‹nr.›</a:t>
            </a:fld>
            <a:endParaRPr lang="en-GB" sz="12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512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304925" y="2780928"/>
            <a:ext cx="4527551" cy="347890"/>
          </a:xfr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buFontTx/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nl-NL" noProof="0" dirty="0" smtClean="0"/>
              <a:t>Subtitel</a:t>
            </a:r>
            <a:endParaRPr lang="en-GB" noProof="0" dirty="0" smtClean="0"/>
          </a:p>
        </p:txBody>
      </p:sp>
      <p:sp>
        <p:nvSpPr>
          <p:cNvPr id="2" name="Rechthoek 1"/>
          <p:cNvSpPr/>
          <p:nvPr userDrawn="1"/>
        </p:nvSpPr>
        <p:spPr bwMode="auto">
          <a:xfrm>
            <a:off x="0" y="0"/>
            <a:ext cx="9143958" cy="143145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8" name="Afbeelding 7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838" y="285750"/>
            <a:ext cx="2293899" cy="576000"/>
          </a:xfrm>
          <a:prstGeom prst="rect">
            <a:avLst/>
          </a:prstGeom>
        </p:spPr>
      </p:pic>
      <p:pic>
        <p:nvPicPr>
          <p:cNvPr id="11" name="Afbeelding 10" descr="logo UL_RGB.pd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39" y="5743545"/>
            <a:ext cx="495798" cy="576000"/>
          </a:xfrm>
          <a:prstGeom prst="rect">
            <a:avLst/>
          </a:prstGeom>
        </p:spPr>
      </p:pic>
      <p:sp>
        <p:nvSpPr>
          <p:cNvPr id="3" name="Rechthoek 2"/>
          <p:cNvSpPr/>
          <p:nvPr userDrawn="1"/>
        </p:nvSpPr>
        <p:spPr bwMode="auto">
          <a:xfrm>
            <a:off x="1146174" y="1431652"/>
            <a:ext cx="7997825" cy="1152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322388" y="1431450"/>
            <a:ext cx="782157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108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GB" dirty="0"/>
          </a:p>
        </p:txBody>
      </p:sp>
      <p:sp>
        <p:nvSpPr>
          <p:cNvPr id="24" name="Rectangle 3"/>
          <p:cNvSpPr>
            <a:spLocks noGrp="1" noChangeArrowheads="1"/>
          </p:cNvSpPr>
          <p:nvPr>
            <p:ph idx="10" hasCustomPrompt="1"/>
          </p:nvPr>
        </p:nvSpPr>
        <p:spPr bwMode="auto">
          <a:xfrm>
            <a:off x="1304925" y="4433456"/>
            <a:ext cx="4530829" cy="41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Naam spreker</a:t>
            </a:r>
          </a:p>
        </p:txBody>
      </p:sp>
      <p:sp>
        <p:nvSpPr>
          <p:cNvPr id="23" name="Rectangle 3"/>
          <p:cNvSpPr>
            <a:spLocks noGrp="1" noChangeArrowheads="1"/>
          </p:cNvSpPr>
          <p:nvPr>
            <p:ph idx="11" hasCustomPrompt="1"/>
          </p:nvPr>
        </p:nvSpPr>
        <p:spPr bwMode="auto">
          <a:xfrm>
            <a:off x="1304925" y="4849092"/>
            <a:ext cx="4545117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  <a:lvl2pPr marL="0" indent="0">
              <a:buFontTx/>
              <a:buNone/>
              <a:defRPr sz="1600"/>
            </a:lvl2pPr>
            <a:lvl3pPr marL="860425" indent="0">
              <a:buFontTx/>
              <a:buNone/>
              <a:defRPr/>
            </a:lvl3pPr>
            <a:lvl4pPr marL="1236662" indent="0">
              <a:buFontTx/>
              <a:buNone/>
              <a:defRPr/>
            </a:lvl4pPr>
            <a:lvl5pPr marL="1717675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Naam afdeling</a:t>
            </a:r>
            <a:endParaRPr lang="en-GB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idx="12" hasCustomPrompt="1"/>
          </p:nvPr>
        </p:nvSpPr>
        <p:spPr bwMode="auto">
          <a:xfrm>
            <a:off x="1304924" y="5264727"/>
            <a:ext cx="4527551" cy="41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180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 dirty="0" smtClean="0"/>
              <a:t>Plaats</a:t>
            </a:r>
            <a:endParaRPr lang="en-GB" dirty="0"/>
          </a:p>
        </p:txBody>
      </p:sp>
      <p:sp>
        <p:nvSpPr>
          <p:cNvPr id="26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7" name="Rechthoek 16"/>
          <p:cNvSpPr/>
          <p:nvPr userDrawn="1"/>
        </p:nvSpPr>
        <p:spPr bwMode="auto">
          <a:xfrm>
            <a:off x="-2" y="2587351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801C01BB-2824-B743-B17B-703492C1863F}" type="datetime5">
              <a:rPr lang="nl-NL" smtClean="0"/>
              <a:t>16-okt-16</a:t>
            </a:fld>
            <a:endParaRPr lang="en-GB" dirty="0"/>
          </a:p>
        </p:txBody>
      </p:sp>
      <p:sp>
        <p:nvSpPr>
          <p:cNvPr id="2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7" y="0"/>
            <a:ext cx="6524815" cy="854075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66737" y="1135064"/>
            <a:ext cx="3008313" cy="511867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872B92-4883-474E-958A-9DB578D384BE}" type="datetime5">
              <a:rPr lang="nl-NL" smtClean="0"/>
              <a:t>16-okt-16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FAB8F7-6B6F-2642-9729-040657DB08FE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3740150" y="1144588"/>
            <a:ext cx="5123557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943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4059" y="0"/>
            <a:ext cx="6507303" cy="854075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66738" y="1144587"/>
            <a:ext cx="5040000" cy="511333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849938" y="1144588"/>
            <a:ext cx="3003550" cy="128963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140301-1ABD-C44C-8687-D2657292E608}" type="datetime5">
              <a:rPr lang="nl-NL" smtClean="0"/>
              <a:t>16-okt-16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0F4D9-DA5F-9846-8B97-D321E78C63B0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58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 bwMode="auto">
          <a:xfrm>
            <a:off x="0" y="0"/>
            <a:ext cx="8921749" cy="126876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12" name="Afbeelding 11" descr="logo lumc_Fedra_PPT_20 mm N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838" y="285750"/>
            <a:ext cx="2293899" cy="576000"/>
          </a:xfrm>
          <a:prstGeom prst="rect">
            <a:avLst/>
          </a:prstGeom>
        </p:spPr>
      </p:pic>
      <p:sp>
        <p:nvSpPr>
          <p:cNvPr id="13" name="Rechthoek 12"/>
          <p:cNvSpPr/>
          <p:nvPr userDrawn="1"/>
        </p:nvSpPr>
        <p:spPr bwMode="auto">
          <a:xfrm>
            <a:off x="-2" y="2587351"/>
            <a:ext cx="1146175" cy="11520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1146174" y="1431651"/>
            <a:ext cx="7997825" cy="11557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1323975" y="1431652"/>
            <a:ext cx="752475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spcCol="360000" anchor="t" anchorCtr="0" compatLnSpc="1">
            <a:prstTxWarp prst="textNoShape">
              <a:avLst/>
            </a:prstTxWarp>
          </a:bodyPr>
          <a:lstStyle>
            <a:lvl1pPr>
              <a:defRPr sz="2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 smtClean="0"/>
              <a:t>Aftiteling en/of adres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1B18F10-C56E-2942-8023-63F4C343C5B6}" type="datetime5">
              <a:rPr lang="nl-NL" smtClean="0"/>
              <a:t>16-okt-16</a:t>
            </a:fld>
            <a:endParaRPr lang="en-GB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  <p:pic>
        <p:nvPicPr>
          <p:cNvPr id="14" name="Afbeelding 13" descr="logo UL_RGB.pdf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39" y="5743545"/>
            <a:ext cx="495798" cy="576000"/>
          </a:xfrm>
          <a:prstGeom prst="rect">
            <a:avLst/>
          </a:prstGeom>
        </p:spPr>
      </p:pic>
      <p:sp>
        <p:nvSpPr>
          <p:cNvPr id="17" name="Tijdelijke aanduiding voor tekst 3"/>
          <p:cNvSpPr>
            <a:spLocks noGrp="1"/>
          </p:cNvSpPr>
          <p:nvPr>
            <p:ph type="body" sz="half" idx="10"/>
          </p:nvPr>
        </p:nvSpPr>
        <p:spPr>
          <a:xfrm>
            <a:off x="1323974" y="2839003"/>
            <a:ext cx="7524751" cy="341892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3003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66800"/>
            <a:ext cx="3962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066800"/>
            <a:ext cx="3962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D69AB-7D8C-4D11-B73F-B28791EF9D4D}" type="datetime6">
              <a:rPr lang="nl-NL"/>
              <a:pPr>
                <a:defRPr/>
              </a:pPr>
              <a:t>oktober ’16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ADFCE0-5F09-411C-8F5E-01F85AF13D17}" type="slidenum">
              <a:rPr lang="en-US" altLang="nl-NL"/>
              <a:pPr/>
              <a:t>‹nr.›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12632338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4F271-52A8-497E-8439-028628FC021E}" type="datetime1">
              <a:rPr lang="nl-NL"/>
              <a:pPr>
                <a:defRPr/>
              </a:pPr>
              <a:t>16-10-2016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2ABDD-878D-4647-8E0A-DC0B9CA33C1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485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4548B-7AF6-4213-B6E2-6CE88062FD46}" type="datetime1">
              <a:rPr lang="nl-NL"/>
              <a:pPr>
                <a:defRPr/>
              </a:pPr>
              <a:t>16-10-2016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44FF8-5965-4DA9-A806-44B0FC76752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5324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8B5DA-2420-49AB-BB73-76655F5F9990}" type="datetime1">
              <a:rPr lang="nl-NL"/>
              <a:pPr>
                <a:defRPr/>
              </a:pPr>
              <a:t>16-10-2016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3E7C8-2670-4955-9ACC-25823C1AABC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4722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B462D-5418-4CEC-AF3C-2550D3C055AF}" type="datetime1">
              <a:rPr lang="nl-NL"/>
              <a:pPr>
                <a:defRPr/>
              </a:pPr>
              <a:t>16-10-2016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EFD24-F846-4997-846E-B5042660157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9117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DE4AE-A5E3-4836-A7A5-CD7D71F5E9F3}" type="datetime1">
              <a:rPr lang="nl-NL"/>
              <a:pPr>
                <a:defRPr/>
              </a:pPr>
              <a:t>16-10-2016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84839-2FE1-4DB7-9785-BA0F2AEC3C1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1929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22B1E-B32E-47AB-9349-EE754FBFD4CF}" type="datetime1">
              <a:rPr lang="nl-NL"/>
              <a:pPr>
                <a:defRPr/>
              </a:pPr>
              <a:t>16-10-2016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176F-0D06-417F-82F5-FC4564C159B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4627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 bwMode="auto">
          <a:xfrm>
            <a:off x="-2" y="0"/>
            <a:ext cx="9144001" cy="6553200"/>
          </a:xfrm>
          <a:prstGeom prst="rect">
            <a:avLst/>
          </a:prstGeom>
          <a:solidFill>
            <a:schemeClr val="accent1">
              <a:alpha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6738" y="0"/>
            <a:ext cx="6524625" cy="854075"/>
          </a:xfrm>
        </p:spPr>
        <p:txBody>
          <a:bodyPr/>
          <a:lstStyle>
            <a:lvl1pPr>
              <a:defRPr cap="all"/>
            </a:lvl1pPr>
          </a:lstStyle>
          <a:p>
            <a:r>
              <a:rPr lang="nl-NL" dirty="0" smtClean="0"/>
              <a:t>HOOFDSTUK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28B3D-0B57-9A4E-BE76-1A14097B95D1}" type="datetime5">
              <a:rPr lang="nl-NL" smtClean="0"/>
              <a:t>16-okt-16</a:t>
            </a:fld>
            <a:endParaRPr lang="en-GB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Insert &gt; Header &amp; footer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Tijdelijke aanduiding voor afbeelding 2"/>
          <p:cNvSpPr>
            <a:spLocks noGrp="1"/>
          </p:cNvSpPr>
          <p:nvPr>
            <p:ph type="pic" idx="14"/>
          </p:nvPr>
        </p:nvSpPr>
        <p:spPr>
          <a:xfrm>
            <a:off x="5969102" y="2583652"/>
            <a:ext cx="2880000" cy="2880000"/>
          </a:xfrm>
        </p:spPr>
        <p:txBody>
          <a:bodyPr/>
          <a:lstStyle>
            <a:lvl1pPr marL="0" indent="0">
              <a:buNone/>
              <a:defRPr sz="80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5"/>
          </p:nvPr>
        </p:nvSpPr>
        <p:spPr>
          <a:xfrm>
            <a:off x="566738" y="2583652"/>
            <a:ext cx="5283200" cy="3674274"/>
          </a:xfrm>
        </p:spPr>
        <p:txBody>
          <a:bodyPr/>
          <a:lstStyle>
            <a:lvl1pPr>
              <a:lnSpc>
                <a:spcPct val="100000"/>
              </a:lnSpc>
              <a:defRPr sz="54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30356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E32F2-8CCE-42E8-9208-90DE4B9FC7BE}" type="datetime1">
              <a:rPr lang="nl-NL"/>
              <a:pPr>
                <a:defRPr/>
              </a:pPr>
              <a:t>16-10-2016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A7E9C-47FE-42DD-BB42-BCB15E57D06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3758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49359-991F-490A-A0C4-0101D0999A22}" type="datetime1">
              <a:rPr lang="nl-NL"/>
              <a:pPr>
                <a:defRPr/>
              </a:pPr>
              <a:t>16-10-2016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84B19-74B9-4D9D-BE07-59A78D8595B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46628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CC393-628E-4453-ACBA-5360DC8345FD}" type="datetime1">
              <a:rPr lang="nl-NL"/>
              <a:pPr>
                <a:defRPr/>
              </a:pPr>
              <a:t>16-10-2016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48904-F1C6-47AA-9EE1-BA8B54987AD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8970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13064-45A4-47C4-B9D2-A1FA41DFB32B}" type="datetime1">
              <a:rPr lang="nl-NL"/>
              <a:pPr>
                <a:defRPr/>
              </a:pPr>
              <a:t>16-10-2016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A242C-F137-4F8A-917D-A1D2C091798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3928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2FB5A-2AD1-44D5-BD33-D919ADD381DF}" type="datetime1">
              <a:rPr lang="nl-NL"/>
              <a:pPr>
                <a:defRPr/>
              </a:pPr>
              <a:t>16-10-2016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70EB0-99F9-4417-90F3-721A7086C3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72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8"/>
            <a:ext cx="8291512" cy="5113338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50000" y="6553200"/>
            <a:ext cx="25082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E4DFC4CA-C18C-1948-860B-AB40FEDD7F72}" type="datetime5">
              <a:rPr lang="nl-NL" smtClean="0"/>
              <a:t>16-okt-16</a:t>
            </a:fld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030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p 1 re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 bwMode="auto">
          <a:xfrm>
            <a:off x="0" y="514349"/>
            <a:ext cx="9144000" cy="8953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760413"/>
            <a:ext cx="8291512" cy="5497513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50164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 bwMode="auto">
          <a:xfrm>
            <a:off x="0" y="6527800"/>
            <a:ext cx="9144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5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onder voett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Rechthoek 5"/>
          <p:cNvSpPr/>
          <p:nvPr userDrawn="1"/>
        </p:nvSpPr>
        <p:spPr bwMode="auto">
          <a:xfrm>
            <a:off x="0" y="6527800"/>
            <a:ext cx="9144000" cy="330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566738" y="1144587"/>
            <a:ext cx="8291512" cy="5373687"/>
          </a:xfrm>
        </p:spPr>
        <p:txBody>
          <a:bodyPr/>
          <a:lstStyle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03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789AEB-F5B2-2B4F-AD30-EF01FA8B389C}" type="datetime5">
              <a:rPr lang="nl-NL" smtClean="0"/>
              <a:t>16-okt-16</a:t>
            </a:fld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22A6F-56DC-804D-B355-6A0ECE94EB36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66738" y="1144588"/>
            <a:ext cx="40036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3"/>
          </p:nvPr>
        </p:nvSpPr>
        <p:spPr bwMode="auto">
          <a:xfrm>
            <a:off x="4860032" y="1144588"/>
            <a:ext cx="40036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  <a:lvl2pPr marL="0">
              <a:defRPr/>
            </a:lvl2pPr>
            <a:lvl3pPr marL="360000">
              <a:defRPr/>
            </a:lvl3pPr>
            <a:lvl4pPr marL="720000">
              <a:defRPr/>
            </a:lvl4pPr>
            <a:lvl5pPr marL="1080000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18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66738" y="1135063"/>
            <a:ext cx="4003675" cy="8464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66737" y="2174875"/>
            <a:ext cx="4003676" cy="40830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852988" y="1135063"/>
            <a:ext cx="4004630" cy="846453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852988" y="2174875"/>
            <a:ext cx="4004630" cy="40830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53FD3B-2B7D-144E-9AC0-88F78F99774E}" type="datetime5">
              <a:rPr lang="nl-NL" smtClean="0"/>
              <a:t>16-okt-16</a:t>
            </a:fld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47059-C838-D544-AA3A-A342CC408355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7" y="0"/>
            <a:ext cx="6558531" cy="854075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03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738" y="0"/>
            <a:ext cx="6524625" cy="8540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B06E4-70A4-3E46-AF81-8CDC63B37A10}" type="datetime5">
              <a:rPr lang="nl-NL" smtClean="0"/>
              <a:t>16-okt-16</a:t>
            </a:fld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38D43D-7D33-2F43-82C4-C7C0902068A2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25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9FF0E8-6C15-D048-9A3A-D4A9C8DC64CC}" type="datetime5">
              <a:rPr lang="nl-NL" smtClean="0"/>
              <a:t>16-okt-16</a:t>
            </a:fld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1B39C-8919-CF47-A161-B6BA50FD6A18}" type="slidenum">
              <a:rPr lang="en-GB"/>
              <a:pPr/>
              <a:t>‹nr.›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0492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58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 bwMode="auto">
          <a:xfrm>
            <a:off x="8002588" y="6553200"/>
            <a:ext cx="114141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Rechthoek 10"/>
          <p:cNvSpPr/>
          <p:nvPr/>
        </p:nvSpPr>
        <p:spPr bwMode="auto">
          <a:xfrm>
            <a:off x="1143000" y="6553200"/>
            <a:ext cx="6859588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Rechthoek 11"/>
          <p:cNvSpPr/>
          <p:nvPr/>
        </p:nvSpPr>
        <p:spPr bwMode="auto">
          <a:xfrm>
            <a:off x="0" y="6553200"/>
            <a:ext cx="1143000" cy="3048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Rechthoek 12"/>
          <p:cNvSpPr/>
          <p:nvPr/>
        </p:nvSpPr>
        <p:spPr bwMode="auto">
          <a:xfrm>
            <a:off x="6861176" y="6553200"/>
            <a:ext cx="1141412" cy="3048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pic>
        <p:nvPicPr>
          <p:cNvPr id="4" name="Afbeelding 3" descr="bovenbalk PPT 2b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863600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144588"/>
            <a:ext cx="8291512" cy="511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02588" y="6553200"/>
            <a:ext cx="855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B306D303-CE7D-9244-B277-A262BA939E07}" type="datetime5">
              <a:rPr lang="nl-NL" smtClean="0"/>
              <a:t>16-okt-16</a:t>
            </a:fld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8575" y="6553200"/>
            <a:ext cx="4708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 smtClean="0"/>
              <a:t>Insert &gt; Header &amp; footer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6738" y="6553200"/>
            <a:ext cx="54239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306AC46-015F-6E44-B83A-36E79AEF5356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738" y="0"/>
            <a:ext cx="65246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720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Titelstijl van model bewerken</a:t>
            </a:r>
            <a:endParaRPr lang="en-GB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75" r:id="rId1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400" b="1" i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2pPr>
      <a:lvl3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3pPr>
      <a:lvl4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4pPr>
      <a:lvl5pPr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5pPr>
      <a:lvl6pPr marL="4572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6pPr>
      <a:lvl7pPr marL="9144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l" rtl="0" eaLnBrk="1" fontAlgn="base" hangingPunct="1">
        <a:lnSpc>
          <a:spcPct val="96000"/>
        </a:lnSpc>
        <a:spcBef>
          <a:spcPct val="0"/>
        </a:spcBef>
        <a:spcAft>
          <a:spcPct val="0"/>
        </a:spcAft>
        <a:defRPr sz="2600" i="1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ct val="0"/>
        </a:spcAft>
        <a:buFontTx/>
        <a:buNone/>
        <a:defRPr sz="2000">
          <a:solidFill>
            <a:schemeClr val="accent6"/>
          </a:solidFill>
          <a:latin typeface="+mn-lt"/>
          <a:ea typeface="+mn-ea"/>
          <a:cs typeface="+mn-cs"/>
        </a:defRPr>
      </a:lvl1pPr>
      <a:lvl2pPr marL="0" indent="-187325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2000">
          <a:solidFill>
            <a:schemeClr val="accent6"/>
          </a:solidFill>
          <a:latin typeface="+mn-lt"/>
          <a:ea typeface="+mn-ea"/>
        </a:defRPr>
      </a:lvl2pPr>
      <a:lvl3pPr marL="360000" indent="-18573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accent6"/>
          </a:solidFill>
          <a:latin typeface="+mn-lt"/>
          <a:ea typeface="+mn-ea"/>
        </a:defRPr>
      </a:lvl3pPr>
      <a:lvl4pPr marL="720000" indent="-195263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chemeClr val="accent6"/>
          </a:solidFill>
          <a:latin typeface="+mn-lt"/>
          <a:ea typeface="+mn-ea"/>
        </a:defRPr>
      </a:lvl4pPr>
      <a:lvl5pPr marL="1080000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 sz="1800">
          <a:solidFill>
            <a:schemeClr val="accent6"/>
          </a:solidFill>
          <a:latin typeface="+mn-lt"/>
          <a:ea typeface="+mn-ea"/>
        </a:defRPr>
      </a:lvl5pPr>
      <a:lvl6pPr marL="23669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6pPr>
      <a:lvl7pPr marL="28241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7pPr>
      <a:lvl8pPr marL="32813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8pPr>
      <a:lvl9pPr marL="3738563" indent="-1920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Font typeface="Times" charset="0"/>
        <a:buChar char="•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0" charset="0"/>
              </a:defRPr>
            </a:lvl1pPr>
          </a:lstStyle>
          <a:p>
            <a:pPr defTabSz="457200" eaLnBrk="1" hangingPunct="1">
              <a:defRPr/>
            </a:pPr>
            <a:fld id="{F89E9F46-B669-4985-A795-AF71365591D2}" type="datetime1">
              <a:rPr lang="nl-NL">
                <a:ea typeface="ＭＳ Ｐゴシック" pitchFamily="-110" charset="-128"/>
              </a:rPr>
              <a:pPr defTabSz="457200" eaLnBrk="1" hangingPunct="1">
                <a:defRPr/>
              </a:pPr>
              <a:t>16-10-2016</a:t>
            </a:fld>
            <a:endParaRPr lang="nl-NL">
              <a:ea typeface="ＭＳ Ｐゴシック" pitchFamily="-110" charset="-128"/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 eaLnBrk="1" hangingPunct="1">
              <a:defRPr/>
            </a:pPr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0" charset="0"/>
              </a:defRPr>
            </a:lvl1pPr>
          </a:lstStyle>
          <a:p>
            <a:pPr defTabSz="457200" eaLnBrk="1" hangingPunct="1">
              <a:defRPr/>
            </a:pPr>
            <a:fld id="{EE3E4DAA-6B8B-4647-BBD3-BEEF8B82012D}" type="slidenum">
              <a:rPr lang="nl-NL">
                <a:ea typeface="ＭＳ Ｐゴシック" pitchFamily="-110" charset="-128"/>
              </a:rPr>
              <a:pPr defTabSz="457200" eaLnBrk="1" hangingPunct="1">
                <a:defRPr/>
              </a:pPr>
              <a:t>‹nr.›</a:t>
            </a:fld>
            <a:endParaRPr lang="nl-NL"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9677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8.png"/><Relationship Id="rId7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10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8.png"/><Relationship Id="rId7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10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8.png"/><Relationship Id="rId7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10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lick.infospace.com/ClickHandler.ashx?du=http://us.123rf.com/400wm/400/400/argus456/argus4560806/argus456080600217/3130776-uk-flag-waving-in-the-wind.jpg&amp;ru=http://us.123rf.com/400wm/400/400/argus456/argus4560806/argus456080600217/3130776-uk-flag-waving-in-the-wind.jpg&amp;ld=20130320&amp;ap=16&amp;app=1&amp;c=babylon3&amp;s=babylon3&amp;coi=372380&amp;cop=main-title&amp;euip=77.165.52.3&amp;npp=16&amp;p=0&amp;pp=0&amp;pvaid=9808708986ef494f9f023c85ceb00373&amp;ep=16&amp;mid=9&amp;hash=62F6FF0D9E89AF25D7BCEC591BC26018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click.infospace.com/ClickHandler.ashx?du=http://pubrecord.org/wordpress/wp-content/uploads/2009/06/american-flag.jpg&amp;ru=http://pubrecord.org/wordpress/wp-content/uploads/2009/06/american-flag.jpg&amp;ld=20130320&amp;ap=2&amp;app=1&amp;c=babylon3&amp;s=babylon3&amp;coi=372380&amp;cop=main-title&amp;euip=77.165.52.3&amp;npp=2&amp;p=0&amp;pp=0&amp;pvaid=ed2abc64168c4bb990b302cb1dad48bd&amp;ep=2&amp;mid=9&amp;hash=4CA63B873E537AF4CE91F758932CEEE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Ben je voor of </a:t>
            </a:r>
            <a:r>
              <a:rPr lang="nl-NL" smtClean="0"/>
              <a:t>ben je tegen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zijn we met de DSM-5?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nl-NL" dirty="0" smtClean="0"/>
              <a:t>Prof </a:t>
            </a:r>
            <a:r>
              <a:rPr lang="nl-NL" dirty="0" err="1" smtClean="0"/>
              <a:t>dr</a:t>
            </a:r>
            <a:r>
              <a:rPr lang="nl-NL" dirty="0" smtClean="0"/>
              <a:t> Bert van Hemert, psychiater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nl-NL" dirty="0" smtClean="0"/>
              <a:t>Afdeling Psychiatrie LUMC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nl-NL" dirty="0" smtClean="0"/>
              <a:t>Leiden</a:t>
            </a:r>
            <a:endParaRPr lang="nl-NL" dirty="0"/>
          </a:p>
        </p:txBody>
      </p:sp>
      <p:pic>
        <p:nvPicPr>
          <p:cNvPr id="2" name="Tijdelijke aanduiding voor afbeelding 1"/>
          <p:cNvPicPr>
            <a:picLocks noGrp="1" noChangeAspect="1"/>
          </p:cNvPicPr>
          <p:nvPr>
            <p:ph type="pic" idx="14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69102" y="2780928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16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dirty="0" err="1" smtClean="0"/>
              <a:t>Diagnostic</a:t>
            </a:r>
            <a:r>
              <a:rPr lang="nl-NL" altLang="en-US" dirty="0" smtClean="0"/>
              <a:t> </a:t>
            </a:r>
            <a:r>
              <a:rPr lang="nl-NL" altLang="en-US" dirty="0" err="1" smtClean="0"/>
              <a:t>and</a:t>
            </a:r>
            <a:r>
              <a:rPr lang="nl-NL" altLang="en-US" dirty="0" smtClean="0"/>
              <a:t> Statistical Manual (1980 - … )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53000" y="1261110"/>
            <a:ext cx="3962400" cy="52578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romanUcPeriod"/>
              <a:defRPr/>
            </a:pPr>
            <a:r>
              <a:rPr lang="nl-NL" sz="2400" dirty="0" smtClean="0"/>
              <a:t>1952</a:t>
            </a:r>
          </a:p>
          <a:p>
            <a:pPr marL="514350" indent="-514350" eaLnBrk="1" hangingPunct="1">
              <a:buFont typeface="+mj-lt"/>
              <a:buAutoNum type="romanUcPeriod"/>
              <a:defRPr/>
            </a:pPr>
            <a:r>
              <a:rPr lang="nl-NL" sz="2400" dirty="0" smtClean="0"/>
              <a:t>1968</a:t>
            </a:r>
          </a:p>
          <a:p>
            <a:pPr marL="514350" indent="-514350" eaLnBrk="1" hangingPunct="1">
              <a:buFont typeface="+mj-lt"/>
              <a:buAutoNum type="romanUcPeriod"/>
              <a:defRPr/>
            </a:pPr>
            <a:r>
              <a:rPr lang="nl-NL" sz="2400" dirty="0" smtClean="0">
                <a:solidFill>
                  <a:srgbClr val="0000FF"/>
                </a:solidFill>
              </a:rPr>
              <a:t>1980</a:t>
            </a:r>
          </a:p>
          <a:p>
            <a:pPr marL="514350" indent="-514350" eaLnBrk="1" hangingPunct="1">
              <a:lnSpc>
                <a:spcPct val="150000"/>
              </a:lnSpc>
              <a:buFont typeface="+mj-lt"/>
              <a:buAutoNum type="romanUcPeriod"/>
              <a:defRPr/>
            </a:pPr>
            <a:endParaRPr lang="nl-NL" sz="2400" dirty="0" smtClean="0">
              <a:solidFill>
                <a:srgbClr val="0000FF"/>
              </a:solidFill>
            </a:endParaRPr>
          </a:p>
          <a:p>
            <a:pPr marL="514350" indent="-514350" eaLnBrk="1" hangingPunct="1">
              <a:buFont typeface="+mj-lt"/>
              <a:buAutoNum type="romanUcPeriod"/>
              <a:defRPr/>
            </a:pPr>
            <a:r>
              <a:rPr lang="nl-NL" sz="2400" dirty="0" smtClean="0">
                <a:solidFill>
                  <a:srgbClr val="0000FF"/>
                </a:solidFill>
              </a:rPr>
              <a:t>1994</a:t>
            </a:r>
          </a:p>
          <a:p>
            <a:pPr marL="514350" indent="-514350" eaLnBrk="1" hangingPunct="1">
              <a:buFont typeface="+mj-lt"/>
              <a:buAutoNum type="romanUcPeriod"/>
              <a:defRPr/>
            </a:pPr>
            <a:endParaRPr lang="nl-NL" sz="2400" dirty="0">
              <a:solidFill>
                <a:srgbClr val="0000FF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nl-NL" sz="2400" dirty="0" smtClean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150000"/>
              </a:lnSpc>
              <a:buFontTx/>
              <a:buNone/>
              <a:defRPr/>
            </a:pPr>
            <a:endParaRPr lang="nl-NL" sz="2400" dirty="0" smtClean="0">
              <a:solidFill>
                <a:srgbClr val="0000FF"/>
              </a:solidFill>
            </a:endParaRPr>
          </a:p>
          <a:p>
            <a:pPr marL="457200" indent="-457200" eaLnBrk="1" hangingPunct="1">
              <a:buFontTx/>
              <a:buAutoNum type="arabicPeriod" startAt="5"/>
              <a:defRPr/>
            </a:pPr>
            <a:r>
              <a:rPr lang="nl-NL" sz="2400" dirty="0" smtClean="0">
                <a:solidFill>
                  <a:srgbClr val="0000FF"/>
                </a:solidFill>
              </a:rPr>
              <a:t>2013 – NL: 2014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196" name="Tijdelijke aanduiding voor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74CF959A-8D8B-4143-AB16-197667CD86C7}" type="datetime6">
              <a:rPr lang="nl-NL" altLang="en-US" sz="1200" smtClean="0">
                <a:solidFill>
                  <a:schemeClr val="bg1"/>
                </a:solidFill>
              </a:rPr>
              <a:pPr>
                <a:defRPr/>
              </a:pPr>
              <a:t>oktober ’16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819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C874EDF-E26F-4670-A5D8-51987930DF2B}" type="slidenum">
              <a:rPr lang="en-U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pic>
        <p:nvPicPr>
          <p:cNvPr id="7174" name="Picture 2" descr="http://autismspeaksblog.files.wordpress.com/2012/02/dsm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797425"/>
            <a:ext cx="30607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" descr="http://stevebmd.files.wordpress.com/2011/02/dsm022011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844675"/>
            <a:ext cx="33702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2209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1960 – 1994 </a:t>
            </a:r>
            <a:r>
              <a:rPr lang="nl-NL" dirty="0" err="1" smtClean="0"/>
              <a:t>Hospital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Community </a:t>
            </a:r>
            <a:r>
              <a:rPr lang="nl-NL" dirty="0" err="1" smtClean="0"/>
              <a:t>Psychiatrye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F60689-89F7-49E7-BBFC-2A448F4F3556}" type="datetime6">
              <a:rPr lang="nl-NL" smtClean="0"/>
              <a:pPr>
                <a:defRPr/>
              </a:pPr>
              <a:t>oktober ’16</a:t>
            </a:fld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84E42-B843-4847-9EFC-2450D3CFB067}" type="slidenum">
              <a:rPr lang="en-US" altLang="nl-NL" smtClean="0"/>
              <a:pPr/>
              <a:t>11</a:t>
            </a:fld>
            <a:endParaRPr lang="en-US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graphicFrame>
        <p:nvGraphicFramePr>
          <p:cNvPr id="10" name="Grafiek 9"/>
          <p:cNvGraphicFramePr>
            <a:graphicFrameLocks/>
          </p:cNvGraphicFramePr>
          <p:nvPr>
            <p:extLst/>
          </p:nvPr>
        </p:nvGraphicFramePr>
        <p:xfrm>
          <a:off x="514350" y="1337310"/>
          <a:ext cx="6915150" cy="389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vak 10"/>
          <p:cNvSpPr txBox="1"/>
          <p:nvPr/>
        </p:nvSpPr>
        <p:spPr>
          <a:xfrm>
            <a:off x="514350" y="5897880"/>
            <a:ext cx="6915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accent6"/>
                </a:solidFill>
              </a:rPr>
              <a:t>Hennessy KD, Greenberg RP. </a:t>
            </a:r>
            <a:r>
              <a:rPr lang="nl-NL" sz="1400" dirty="0" err="1">
                <a:solidFill>
                  <a:schemeClr val="accent6"/>
                </a:solidFill>
              </a:rPr>
              <a:t>Four</a:t>
            </a:r>
            <a:r>
              <a:rPr lang="nl-NL" sz="1400" dirty="0">
                <a:solidFill>
                  <a:schemeClr val="accent6"/>
                </a:solidFill>
              </a:rPr>
              <a:t> decades of </a:t>
            </a:r>
            <a:r>
              <a:rPr lang="nl-NL" sz="1400" dirty="0" err="1">
                <a:solidFill>
                  <a:schemeClr val="accent6"/>
                </a:solidFill>
              </a:rPr>
              <a:t>mental</a:t>
            </a:r>
            <a:r>
              <a:rPr lang="nl-NL" sz="1400" dirty="0">
                <a:solidFill>
                  <a:schemeClr val="accent6"/>
                </a:solidFill>
              </a:rPr>
              <a:t> health trends: </a:t>
            </a:r>
            <a:r>
              <a:rPr lang="nl-NL" sz="1400" dirty="0" err="1">
                <a:solidFill>
                  <a:schemeClr val="accent6"/>
                </a:solidFill>
              </a:rPr>
              <a:t>an</a:t>
            </a:r>
            <a:r>
              <a:rPr lang="nl-NL" sz="1400" dirty="0">
                <a:solidFill>
                  <a:schemeClr val="accent6"/>
                </a:solidFill>
              </a:rPr>
              <a:t> </a:t>
            </a:r>
            <a:r>
              <a:rPr lang="nl-NL" sz="1400" dirty="0" err="1">
                <a:solidFill>
                  <a:schemeClr val="accent6"/>
                </a:solidFill>
              </a:rPr>
              <a:t>empirical</a:t>
            </a:r>
            <a:r>
              <a:rPr lang="nl-NL" sz="1400" dirty="0">
                <a:solidFill>
                  <a:schemeClr val="accent6"/>
                </a:solidFill>
              </a:rPr>
              <a:t> analysis of </a:t>
            </a:r>
            <a:r>
              <a:rPr lang="nl-NL" sz="1400" dirty="0" err="1">
                <a:solidFill>
                  <a:schemeClr val="accent6"/>
                </a:solidFill>
              </a:rPr>
              <a:t>Hospital</a:t>
            </a:r>
            <a:r>
              <a:rPr lang="nl-NL" sz="1400" dirty="0">
                <a:solidFill>
                  <a:schemeClr val="accent6"/>
                </a:solidFill>
              </a:rPr>
              <a:t> </a:t>
            </a:r>
            <a:r>
              <a:rPr lang="nl-NL" sz="1400" dirty="0" err="1">
                <a:solidFill>
                  <a:schemeClr val="accent6"/>
                </a:solidFill>
              </a:rPr>
              <a:t>and</a:t>
            </a:r>
            <a:r>
              <a:rPr lang="nl-NL" sz="1400" dirty="0">
                <a:solidFill>
                  <a:schemeClr val="accent6"/>
                </a:solidFill>
              </a:rPr>
              <a:t> Community </a:t>
            </a:r>
            <a:r>
              <a:rPr lang="nl-NL" sz="1400" dirty="0" err="1">
                <a:solidFill>
                  <a:schemeClr val="accent6"/>
                </a:solidFill>
              </a:rPr>
              <a:t>Psychiatry</a:t>
            </a:r>
            <a:r>
              <a:rPr lang="nl-NL" sz="1400" dirty="0">
                <a:solidFill>
                  <a:schemeClr val="accent6"/>
                </a:solidFill>
              </a:rPr>
              <a:t>. </a:t>
            </a:r>
            <a:r>
              <a:rPr lang="nl-NL" sz="1400" dirty="0" err="1" smtClean="0">
                <a:solidFill>
                  <a:schemeClr val="accent6"/>
                </a:solidFill>
              </a:rPr>
              <a:t>Hosp</a:t>
            </a:r>
            <a:r>
              <a:rPr lang="nl-NL" sz="1400" dirty="0" smtClean="0">
                <a:solidFill>
                  <a:schemeClr val="accent6"/>
                </a:solidFill>
              </a:rPr>
              <a:t> </a:t>
            </a:r>
            <a:r>
              <a:rPr lang="nl-NL" sz="1400" dirty="0">
                <a:solidFill>
                  <a:schemeClr val="accent6"/>
                </a:solidFill>
              </a:rPr>
              <a:t>Community </a:t>
            </a:r>
            <a:r>
              <a:rPr lang="nl-NL" sz="1400" dirty="0" err="1">
                <a:solidFill>
                  <a:schemeClr val="accent6"/>
                </a:solidFill>
              </a:rPr>
              <a:t>Psychiatry</a:t>
            </a:r>
            <a:r>
              <a:rPr lang="nl-NL" sz="1400" dirty="0">
                <a:solidFill>
                  <a:schemeClr val="accent6"/>
                </a:solidFill>
              </a:rPr>
              <a:t> 1994;45:1034-9.</a:t>
            </a:r>
          </a:p>
        </p:txBody>
      </p:sp>
    </p:spTree>
    <p:extLst>
      <p:ext uri="{BB962C8B-B14F-4D97-AF65-F5344CB8AC3E}">
        <p14:creationId xmlns:p14="http://schemas.microsoft.com/office/powerpoint/2010/main" val="10033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Explosieve groei van empirische kennis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06E4-70A4-3E46-AF81-8CDC63B37A10}" type="datetime5">
              <a:rPr lang="nl-NL" smtClean="0"/>
              <a:t>16-okt-16</a:t>
            </a:fld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8D43D-7D33-2F43-82C4-C7C0902068A2}" type="slidenum">
              <a:rPr lang="en-GB" smtClean="0"/>
              <a:pPr/>
              <a:t>12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nl-NL" dirty="0" smtClean="0"/>
              <a:t>Epidemiologie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Klinische trials</a:t>
            </a:r>
          </a:p>
          <a:p>
            <a:pPr marL="702900" lvl="2" indent="-342900">
              <a:buFontTx/>
              <a:buChar char="-"/>
            </a:pPr>
            <a:r>
              <a:rPr lang="nl-NL" dirty="0" smtClean="0"/>
              <a:t>Medicatie</a:t>
            </a:r>
          </a:p>
          <a:p>
            <a:pPr marL="702900" lvl="2" indent="-342900">
              <a:buFontTx/>
              <a:buChar char="-"/>
            </a:pPr>
            <a:r>
              <a:rPr lang="nl-NL" dirty="0" smtClean="0"/>
              <a:t>Psychotherapie</a:t>
            </a:r>
            <a:endParaRPr lang="nl-NL" dirty="0"/>
          </a:p>
          <a:p>
            <a:pPr marL="342900" lvl="1" indent="-342900">
              <a:buFontTx/>
              <a:buChar char="-"/>
            </a:pPr>
            <a:r>
              <a:rPr lang="nl-NL" dirty="0" err="1" smtClean="0"/>
              <a:t>Evidence</a:t>
            </a:r>
            <a:r>
              <a:rPr lang="nl-NL" dirty="0" smtClean="0"/>
              <a:t> </a:t>
            </a:r>
            <a:r>
              <a:rPr lang="nl-NL" dirty="0" err="1" smtClean="0"/>
              <a:t>based</a:t>
            </a:r>
            <a:r>
              <a:rPr lang="nl-NL" dirty="0" smtClean="0"/>
              <a:t> multidisciplinaire richtlijnen voor alle grote ziektebeelden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Insert &gt; Header &amp; footer</a:t>
            </a:r>
            <a:endParaRPr lang="en-GB" dirty="0"/>
          </a:p>
        </p:txBody>
      </p:sp>
      <p:pic>
        <p:nvPicPr>
          <p:cNvPr id="25602" name="Picture 2" descr="http://img15.deviantart.net/e746/i/2010/338/6/b/knowledge_explosion_by_hinterlandparadise-d348251.jpg"/>
          <p:cNvPicPr>
            <a:picLocks noGrp="1" noChangeAspect="1" noChangeArrowheads="1"/>
          </p:cNvPicPr>
          <p:nvPr>
            <p:ph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640263" y="1144588"/>
            <a:ext cx="3566160" cy="437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3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smtClean="0"/>
              <a:t>Schandaal DSM-5 2012</a:t>
            </a:r>
          </a:p>
        </p:txBody>
      </p:sp>
      <p:sp>
        <p:nvSpPr>
          <p:cNvPr id="4099" name="Tijdelijke aanduiding voor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1F7A5B0-FC72-4DFC-9391-774A5647CD6D}" type="datetime6">
              <a:rPr lang="nl-NL" altLang="en-US" sz="1200" smtClean="0">
                <a:solidFill>
                  <a:schemeClr val="bg1"/>
                </a:solidFill>
              </a:rPr>
              <a:pPr>
                <a:defRPr/>
              </a:pPr>
              <a:t>oktober ’16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4100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DBC1C97-FB83-489C-9959-CB09F953CED7}" type="slidenum">
              <a:rPr lang="en-U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pic>
        <p:nvPicPr>
          <p:cNvPr id="4101" name="Picture 2" descr="C:\Users\Nove Cento\AppData\Roaming\PixelMetrics\CaptureWiz\LastCaptures\2012-12-09_13-45-09-6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247775"/>
            <a:ext cx="8024812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C:\Users\Nove Cento\AppData\Roaming\PixelMetrics\CaptureWiz\LastCaptures\2012-12-09_13-50-23-5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275" y="3354388"/>
            <a:ext cx="34766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C:\Users\Nove Cento\AppData\Roaming\PixelMetrics\CaptureWiz\LastCaptures\2012-12-09_13-54-56-52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005263"/>
            <a:ext cx="4392612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C:\Users\Nove Cento\AppData\Roaming\PixelMetrics\CaptureWiz\LastCaptures\2012-12-09_13-56-27-2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3297238"/>
            <a:ext cx="31623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C:\Users\Nove Cento\AppData\Roaming\PixelMetrics\CaptureWiz\LastCaptures\2012-12-09_13-57-07-242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325" y="4941888"/>
            <a:ext cx="43973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8" descr="C:\Users\Nove Cento\AppData\Roaming\PixelMetrics\CaptureWiz\LastCaptures\2012-12-09_13-58-26-555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850" y="5614988"/>
            <a:ext cx="43878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0" descr="C:\Users\Nove Cento\AppData\Roaming\PixelMetrics\CaptureWiz\LastCaptures\2012-12-09_13-59-10-635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3970338"/>
            <a:ext cx="3200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C:\Users\Nove Cento\AppData\Roaming\PixelMetrics\CaptureWiz\LastCaptures\2012-12-09_14-00-09-397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17482">
            <a:off x="5284788" y="5241925"/>
            <a:ext cx="387191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1130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altLang="nl-NL" smtClean="0"/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altLang="nl-NL" smtClean="0"/>
          </a:p>
        </p:txBody>
      </p:sp>
      <p:sp>
        <p:nvSpPr>
          <p:cNvPr id="4100" name="Tijdelijke aanduiding voor datum 3"/>
          <p:cNvSpPr>
            <a:spLocks noGrp="1"/>
          </p:cNvSpPr>
          <p:nvPr>
            <p:ph type="dt" sz="quarter" idx="4294967295"/>
          </p:nvPr>
        </p:nvSpPr>
        <p:spPr>
          <a:xfrm>
            <a:off x="5029200" y="6553200"/>
            <a:ext cx="3886200" cy="3048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3AF78C9-990F-4C88-8660-3720A6F4F0D6}" type="datetime6">
              <a:rPr lang="nl-NL" altLang="nl-NL" sz="1200" smtClean="0">
                <a:solidFill>
                  <a:schemeClr val="bg1"/>
                </a:solidFill>
              </a:rPr>
              <a:pPr/>
              <a:t>oktober ’16</a:t>
            </a:fld>
            <a:endParaRPr lang="en-US" altLang="nl-NL" sz="1200" smtClean="0">
              <a:solidFill>
                <a:schemeClr val="bg1"/>
              </a:solidFill>
            </a:endParaRPr>
          </a:p>
        </p:txBody>
      </p:sp>
      <p:sp>
        <p:nvSpPr>
          <p:cNvPr id="4101" name="Tijdelijke aanduiding voor dianummer 4"/>
          <p:cNvSpPr>
            <a:spLocks noGrp="1"/>
          </p:cNvSpPr>
          <p:nvPr>
            <p:ph type="sldNum" sz="quarter" idx="4294967295"/>
          </p:nvPr>
        </p:nvSpPr>
        <p:spPr>
          <a:xfrm>
            <a:off x="4267200" y="6553200"/>
            <a:ext cx="609600" cy="30480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DEC3F19-A2B7-4B6F-8087-D6C76B648FBB}" type="slidenum">
              <a:rPr lang="en-US" altLang="nl-NL" sz="1200">
                <a:solidFill>
                  <a:schemeClr val="bg1"/>
                </a:solidFill>
              </a:rPr>
              <a:pPr/>
              <a:t>14</a:t>
            </a:fld>
            <a:endParaRPr lang="en-US" altLang="nl-NL" sz="1200">
              <a:solidFill>
                <a:schemeClr val="bg1"/>
              </a:solidFill>
            </a:endParaRPr>
          </a:p>
        </p:txBody>
      </p:sp>
      <p:pic>
        <p:nvPicPr>
          <p:cNvPr id="4102" name="Picture 4" descr="http://www.evolllution.com/wp-content/uploads/2012/11/half-full-half-emp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875" y="-171450"/>
            <a:ext cx="10599738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43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smtClean="0"/>
              <a:t>1 – Debat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900113" y="1066800"/>
            <a:ext cx="3962400" cy="52578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nl-NL" u="sng" dirty="0"/>
              <a:t>Betrouwbaarheid</a:t>
            </a:r>
          </a:p>
          <a:p>
            <a:pPr eaLnBrk="1" hangingPunct="1">
              <a:defRPr/>
            </a:pPr>
            <a:endParaRPr lang="nl-NL" dirty="0" smtClean="0"/>
          </a:p>
          <a:p>
            <a:pPr marL="0" indent="0" eaLnBrk="1" hangingPunct="1">
              <a:buFontTx/>
              <a:buNone/>
              <a:defRPr/>
            </a:pPr>
            <a:r>
              <a:rPr lang="nl-NL" u="sng" dirty="0" smtClean="0"/>
              <a:t>Validiteit</a:t>
            </a:r>
            <a:endParaRPr lang="nl-NL" u="sng" dirty="0"/>
          </a:p>
          <a:p>
            <a:pPr eaLnBrk="1" hangingPunct="1">
              <a:defRPr/>
            </a:pPr>
            <a:r>
              <a:rPr lang="nl-NL" dirty="0" smtClean="0"/>
              <a:t>Wat betekent een</a:t>
            </a:r>
          </a:p>
          <a:p>
            <a:pPr eaLnBrk="1" hangingPunct="1">
              <a:defRPr/>
            </a:pPr>
            <a:r>
              <a:rPr lang="nl-NL" dirty="0" smtClean="0"/>
              <a:t>“betrouwbaar” label</a:t>
            </a:r>
          </a:p>
          <a:p>
            <a:pPr eaLnBrk="1" hangingPunct="1">
              <a:defRPr/>
            </a:pPr>
            <a:endParaRPr lang="nl-NL" dirty="0" smtClean="0"/>
          </a:p>
          <a:p>
            <a:pPr marL="0" indent="0" eaLnBrk="1" hangingPunct="1">
              <a:buFontTx/>
              <a:buNone/>
              <a:defRPr/>
            </a:pPr>
            <a:endParaRPr lang="nl-NL" dirty="0"/>
          </a:p>
        </p:txBody>
      </p:sp>
      <p:sp>
        <p:nvSpPr>
          <p:cNvPr id="9221" name="Tijdelijke aanduiding voor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8C414A32-5FC5-4FFC-A81D-086C780DB528}" type="datetime6">
              <a:rPr lang="nl-NL" altLang="en-US" sz="1200" smtClean="0">
                <a:solidFill>
                  <a:schemeClr val="bg1"/>
                </a:solidFill>
              </a:rPr>
              <a:pPr>
                <a:defRPr/>
              </a:pPr>
              <a:t>oktober ’16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9222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E0CAD43-86DD-412D-851D-9D84B908B6B1}" type="slidenum">
              <a:rPr lang="en-U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pic>
        <p:nvPicPr>
          <p:cNvPr id="8198" name="Picture 4" descr="http://www.evolllution.com/wp-content/uploads/2012/11/half-full-half-empty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4750" y="3738732"/>
            <a:ext cx="4052888" cy="268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1" descr="Head 10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1125538"/>
            <a:ext cx="9429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9" descr="http://www.clker.com/cliparts/G/p/d/L/f/g/thumbs-down-smiley-md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2735" y="2634615"/>
            <a:ext cx="9429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8810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1959 Fundamentals of </a:t>
            </a:r>
            <a:r>
              <a:rPr lang="nl-NL" dirty="0" err="1" smtClean="0"/>
              <a:t>Taxonomy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9AEB-F5B2-2B4F-AD30-EF01FA8B389C}" type="datetime5">
              <a:rPr lang="nl-NL" smtClean="0"/>
              <a:t>16-okt-16</a:t>
            </a:fld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2A6F-56DC-804D-B355-6A0ECE94EB36}" type="slidenum">
              <a:rPr lang="en-GB" smtClean="0"/>
              <a:pPr/>
              <a:t>16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66738" y="1144589"/>
            <a:ext cx="4627562" cy="3713161"/>
          </a:xfrm>
        </p:spPr>
        <p:txBody>
          <a:bodyPr/>
          <a:lstStyle/>
          <a:p>
            <a:r>
              <a:rPr lang="nl-NL" dirty="0" smtClean="0"/>
              <a:t>Carl Gustav </a:t>
            </a:r>
            <a:r>
              <a:rPr lang="nl-NL" dirty="0" err="1" smtClean="0"/>
              <a:t>Hempel</a:t>
            </a:r>
            <a:r>
              <a:rPr lang="nl-NL" dirty="0" smtClean="0"/>
              <a:t> (1905 – 1997)</a:t>
            </a:r>
          </a:p>
          <a:p>
            <a:r>
              <a:rPr lang="nl-NL" dirty="0" smtClean="0"/>
              <a:t>Wetenschapstheorie – Logisch positivisme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r>
              <a:rPr lang="nl-NL" dirty="0" smtClean="0"/>
              <a:t>Belang van operationele definitie van wetenschappelijk terminologie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 smtClean="0">
                <a:solidFill>
                  <a:srgbClr val="0000FF"/>
                </a:solidFill>
              </a:rPr>
              <a:t>Beschrijving</a:t>
            </a:r>
          </a:p>
          <a:p>
            <a:endParaRPr lang="nl-NL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nl-NL" dirty="0" smtClean="0">
                <a:solidFill>
                  <a:srgbClr val="FF0000"/>
                </a:solidFill>
              </a:rPr>
              <a:t>Theoretische systematisering</a:t>
            </a:r>
          </a:p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Insert &gt; Header &amp; footer</a:t>
            </a:r>
            <a:endParaRPr lang="en-GB" dirty="0"/>
          </a:p>
        </p:txBody>
      </p:sp>
      <p:pic>
        <p:nvPicPr>
          <p:cNvPr id="1026" name="Picture 2" descr="https://upload.wikimedia.org/wikipedia/en/thumb/b/ba/Carl_Gustav_Hempel.jpg/220px-Carl_Gustav_Hemp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4300" y="1407478"/>
            <a:ext cx="3298190" cy="448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66738" y="5257800"/>
            <a:ext cx="4165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 smtClean="0">
                <a:solidFill>
                  <a:schemeClr val="accent6"/>
                </a:solidFill>
              </a:rPr>
              <a:t>World </a:t>
            </a:r>
            <a:r>
              <a:rPr lang="nl-NL" sz="1800" dirty="0" err="1" smtClean="0">
                <a:solidFill>
                  <a:schemeClr val="accent6"/>
                </a:solidFill>
              </a:rPr>
              <a:t>Conferenence</a:t>
            </a:r>
            <a:r>
              <a:rPr lang="nl-NL" sz="1800" dirty="0" smtClean="0">
                <a:solidFill>
                  <a:schemeClr val="accent6"/>
                </a:solidFill>
              </a:rPr>
              <a:t> on Field Studies in </a:t>
            </a:r>
            <a:r>
              <a:rPr lang="nl-NL" sz="1800" dirty="0" err="1" smtClean="0">
                <a:solidFill>
                  <a:schemeClr val="accent6"/>
                </a:solidFill>
              </a:rPr>
              <a:t>the</a:t>
            </a:r>
            <a:r>
              <a:rPr lang="nl-NL" sz="1800" dirty="0" smtClean="0">
                <a:solidFill>
                  <a:schemeClr val="accent6"/>
                </a:solidFill>
              </a:rPr>
              <a:t> </a:t>
            </a:r>
            <a:r>
              <a:rPr lang="nl-NL" sz="1800" dirty="0" err="1" smtClean="0">
                <a:solidFill>
                  <a:schemeClr val="accent6"/>
                </a:solidFill>
              </a:rPr>
              <a:t>Mental</a:t>
            </a:r>
            <a:r>
              <a:rPr lang="nl-NL" sz="1800" dirty="0" smtClean="0">
                <a:solidFill>
                  <a:schemeClr val="accent6"/>
                </a:solidFill>
              </a:rPr>
              <a:t> Disorders, New York 1959 </a:t>
            </a:r>
            <a:endParaRPr lang="nl-NL" sz="1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31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Psychopathologie is een concept in een zoekschema</a:t>
            </a:r>
          </a:p>
        </p:txBody>
      </p:sp>
      <p:sp>
        <p:nvSpPr>
          <p:cNvPr id="41987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042988" y="1266825"/>
            <a:ext cx="5616575" cy="5257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nl-NL" altLang="nl-NL" sz="2400" dirty="0" smtClean="0"/>
              <a:t>Klachten en verschijnselen</a:t>
            </a:r>
          </a:p>
          <a:p>
            <a:pPr marL="0" indent="0">
              <a:buFontTx/>
              <a:buNone/>
            </a:pPr>
            <a:r>
              <a:rPr lang="nl-NL" altLang="nl-NL" sz="2400" dirty="0" smtClean="0"/>
              <a:t>Context, begin, beloop, duur</a:t>
            </a:r>
          </a:p>
          <a:p>
            <a:pPr marL="0" indent="0">
              <a:buFontTx/>
              <a:buNone/>
            </a:pPr>
            <a:r>
              <a:rPr lang="nl-NL" altLang="nl-NL" sz="2400" dirty="0" smtClean="0"/>
              <a:t>Bijkomende factoren</a:t>
            </a:r>
          </a:p>
          <a:p>
            <a:pPr marL="0" indent="0">
              <a:buFontTx/>
              <a:buNone/>
            </a:pPr>
            <a:r>
              <a:rPr lang="nl-NL" altLang="nl-NL" sz="2400" dirty="0" smtClean="0"/>
              <a:t>Belemmeringen</a:t>
            </a:r>
          </a:p>
          <a:p>
            <a:pPr marL="0" indent="0">
              <a:buFontTx/>
              <a:buNone/>
            </a:pPr>
            <a:r>
              <a:rPr lang="nl-NL" altLang="nl-NL" sz="2400" dirty="0" smtClean="0"/>
              <a:t>Familie anamnese</a:t>
            </a:r>
          </a:p>
          <a:p>
            <a:pPr marL="0" indent="0">
              <a:buFontTx/>
              <a:buNone/>
            </a:pPr>
            <a:r>
              <a:rPr lang="nl-NL" altLang="nl-NL" sz="2400" dirty="0" smtClean="0"/>
              <a:t>Eigen onderzoek</a:t>
            </a:r>
          </a:p>
          <a:p>
            <a:pPr marL="0" indent="0">
              <a:buFontTx/>
              <a:buNone/>
            </a:pPr>
            <a:r>
              <a:rPr lang="nl-NL" altLang="nl-NL" sz="2400" dirty="0" smtClean="0"/>
              <a:t>Weging van symptomen</a:t>
            </a:r>
          </a:p>
          <a:p>
            <a:pPr marL="0" indent="0">
              <a:buFontTx/>
              <a:buNone/>
            </a:pPr>
            <a:r>
              <a:rPr lang="nl-NL" altLang="nl-NL" sz="2400" dirty="0" smtClean="0"/>
              <a:t>Etiologische overwegingen</a:t>
            </a:r>
          </a:p>
          <a:p>
            <a:pPr marL="0" indent="0">
              <a:buFontTx/>
              <a:buNone/>
            </a:pPr>
            <a:endParaRPr lang="nl-NL" altLang="nl-NL" sz="2400" dirty="0" smtClean="0"/>
          </a:p>
          <a:p>
            <a:pPr marL="0" indent="0">
              <a:buFontTx/>
              <a:buNone/>
            </a:pPr>
            <a:r>
              <a:rPr lang="nl-NL" altLang="nl-NL" sz="2400" dirty="0" smtClean="0"/>
              <a:t>Diagnose</a:t>
            </a:r>
          </a:p>
        </p:txBody>
      </p:sp>
      <p:sp>
        <p:nvSpPr>
          <p:cNvPr id="41988" name="Tijdelijke aanduiding voor datum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63D507-A8F3-4482-8466-4933820C68EE}" type="datetime6">
              <a:rPr lang="nl-NL" altLang="nl-NL" sz="1200" smtClean="0">
                <a:solidFill>
                  <a:schemeClr val="bg1"/>
                </a:solidFill>
              </a:rPr>
              <a:pPr/>
              <a:t>oktober ’16</a:t>
            </a:fld>
            <a:endParaRPr lang="en-US" altLang="nl-NL" sz="1200" smtClean="0">
              <a:solidFill>
                <a:schemeClr val="bg1"/>
              </a:solidFill>
            </a:endParaRPr>
          </a:p>
        </p:txBody>
      </p:sp>
      <p:sp>
        <p:nvSpPr>
          <p:cNvPr id="41989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33FA67-12B4-454F-94DB-49C92D1816BD}" type="slidenum">
              <a:rPr lang="en-US" altLang="nl-NL" sz="1200">
                <a:solidFill>
                  <a:schemeClr val="bg1"/>
                </a:solidFill>
              </a:rPr>
              <a:pPr/>
              <a:t>17</a:t>
            </a:fld>
            <a:endParaRPr lang="en-US" altLang="nl-NL" sz="1200">
              <a:solidFill>
                <a:schemeClr val="bg1"/>
              </a:solidFill>
            </a:endParaRPr>
          </a:p>
        </p:txBody>
      </p:sp>
      <p:pic>
        <p:nvPicPr>
          <p:cNvPr id="41990" name="Picture 2" descr="http://click.infospace.com/ClickHandler.ashx?du=http%3a%2f%2fprotonsforbreakfast.files.wordpress.com%2f2011%2f10%2ftell-me-a-story2.jpg&amp;ru=http%3a%2f%2fprotonsforbreakfast.files.wordpress.com%2f2011%2f10%2ftell-me-a-story2.jpg&amp;ld=20130320&amp;ap=11&amp;app=1&amp;c=babylon3&amp;s=babylon3&amp;coi=372380&amp;cop=main-title&amp;euip=77.165.52.3&amp;npp=11&amp;p=0&amp;pp=0&amp;pvaid=251d0855c58e49d19f8b9ac8b49ee050&amp;ep=11&amp;mid=9&amp;hash=3EA79924B1CDFA6317CF78485B481F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1412875"/>
            <a:ext cx="3916362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6" descr="C:\Users\Nove Cento\AppData\Roaming\PixelMetrics\CaptureWiz\LastCaptures\2013-03-20_10-53-35-8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4292600"/>
            <a:ext cx="2160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992" name="Rechte verbindingslijn met pijl 2"/>
          <p:cNvCxnSpPr>
            <a:cxnSpLocks noChangeShapeType="1"/>
          </p:cNvCxnSpPr>
          <p:nvPr/>
        </p:nvCxnSpPr>
        <p:spPr bwMode="auto">
          <a:xfrm>
            <a:off x="1692275" y="5445125"/>
            <a:ext cx="0" cy="431800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Rechte verbindingslijn met pijl 2"/>
          <p:cNvCxnSpPr>
            <a:cxnSpLocks noChangeShapeType="1"/>
          </p:cNvCxnSpPr>
          <p:nvPr/>
        </p:nvCxnSpPr>
        <p:spPr bwMode="auto">
          <a:xfrm>
            <a:off x="1844675" y="4868863"/>
            <a:ext cx="0" cy="431800"/>
          </a:xfrm>
          <a:prstGeom prst="straightConnector1">
            <a:avLst/>
          </a:prstGeom>
          <a:noFill/>
          <a:ln w="508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617127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dirty="0" smtClean="0"/>
              <a:t>Medisch model</a:t>
            </a:r>
          </a:p>
        </p:txBody>
      </p:sp>
      <p:sp>
        <p:nvSpPr>
          <p:cNvPr id="32771" name="Tijdelijke aanduiding voor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A2FFCA82-5828-4FB3-82BE-F1068C1889D2}" type="datetime6">
              <a:rPr lang="nl-NL" altLang="en-US" sz="1200" smtClean="0">
                <a:solidFill>
                  <a:schemeClr val="bg1"/>
                </a:solidFill>
              </a:rPr>
              <a:pPr>
                <a:defRPr/>
              </a:pPr>
              <a:t>oktober ’16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32772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28DEEC9-D61F-4BB3-A521-859CE5FD22FE}" type="slidenum">
              <a:rPr lang="en-U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19461" name="Tekstvak 6"/>
          <p:cNvSpPr txBox="1">
            <a:spLocks noChangeArrowheads="1"/>
          </p:cNvSpPr>
          <p:nvPr/>
        </p:nvSpPr>
        <p:spPr bwMode="auto">
          <a:xfrm>
            <a:off x="1042988" y="119697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>
                <a:solidFill>
                  <a:schemeClr val="accent6"/>
                </a:solidFill>
              </a:rPr>
              <a:t>Patiënt</a:t>
            </a:r>
          </a:p>
        </p:txBody>
      </p:sp>
      <p:sp>
        <p:nvSpPr>
          <p:cNvPr id="19462" name="Tekstvak 7"/>
          <p:cNvSpPr txBox="1">
            <a:spLocks noChangeArrowheads="1"/>
          </p:cNvSpPr>
          <p:nvPr/>
        </p:nvSpPr>
        <p:spPr bwMode="auto">
          <a:xfrm>
            <a:off x="2232025" y="2238375"/>
            <a:ext cx="2195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>
                <a:solidFill>
                  <a:schemeClr val="accent6"/>
                </a:solidFill>
              </a:rPr>
              <a:t>Klachten en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>
                <a:solidFill>
                  <a:schemeClr val="accent6"/>
                </a:solidFill>
              </a:rPr>
              <a:t>verschijnselen</a:t>
            </a:r>
          </a:p>
        </p:txBody>
      </p:sp>
      <p:sp>
        <p:nvSpPr>
          <p:cNvPr id="19463" name="Tekstvak 8"/>
          <p:cNvSpPr txBox="1">
            <a:spLocks noChangeArrowheads="1"/>
          </p:cNvSpPr>
          <p:nvPr/>
        </p:nvSpPr>
        <p:spPr bwMode="auto">
          <a:xfrm>
            <a:off x="4211638" y="3687763"/>
            <a:ext cx="1655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>
                <a:solidFill>
                  <a:schemeClr val="accent6"/>
                </a:solidFill>
              </a:rPr>
              <a:t>Diagnose</a:t>
            </a:r>
          </a:p>
        </p:txBody>
      </p:sp>
      <p:sp>
        <p:nvSpPr>
          <p:cNvPr id="19464" name="Tekstvak 10"/>
          <p:cNvSpPr txBox="1">
            <a:spLocks noChangeArrowheads="1"/>
          </p:cNvSpPr>
          <p:nvPr/>
        </p:nvSpPr>
        <p:spPr bwMode="auto">
          <a:xfrm>
            <a:off x="5795963" y="4695825"/>
            <a:ext cx="1655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>
                <a:solidFill>
                  <a:schemeClr val="accent6"/>
                </a:solidFill>
              </a:rPr>
              <a:t>Prognose</a:t>
            </a:r>
          </a:p>
        </p:txBody>
      </p:sp>
      <p:sp>
        <p:nvSpPr>
          <p:cNvPr id="19465" name="Tekstvak 11"/>
          <p:cNvSpPr txBox="1">
            <a:spLocks noChangeArrowheads="1"/>
          </p:cNvSpPr>
          <p:nvPr/>
        </p:nvSpPr>
        <p:spPr bwMode="auto">
          <a:xfrm>
            <a:off x="7019925" y="5703888"/>
            <a:ext cx="2089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>
                <a:solidFill>
                  <a:schemeClr val="accent6"/>
                </a:solidFill>
              </a:rPr>
              <a:t>Behandeling</a:t>
            </a:r>
          </a:p>
        </p:txBody>
      </p:sp>
      <p:cxnSp>
        <p:nvCxnSpPr>
          <p:cNvPr id="19466" name="Rechte verbindingslijn met pijl 12"/>
          <p:cNvCxnSpPr>
            <a:cxnSpLocks noChangeShapeType="1"/>
          </p:cNvCxnSpPr>
          <p:nvPr/>
        </p:nvCxnSpPr>
        <p:spPr bwMode="auto">
          <a:xfrm>
            <a:off x="1727200" y="1662113"/>
            <a:ext cx="865188" cy="576262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7" name="Rechte verbindingslijn met pijl 14"/>
          <p:cNvCxnSpPr>
            <a:cxnSpLocks noChangeShapeType="1"/>
          </p:cNvCxnSpPr>
          <p:nvPr/>
        </p:nvCxnSpPr>
        <p:spPr bwMode="auto">
          <a:xfrm>
            <a:off x="3851275" y="3068638"/>
            <a:ext cx="865188" cy="576262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8" name="Rechte verbindingslijn met pijl 15"/>
          <p:cNvCxnSpPr>
            <a:cxnSpLocks noChangeShapeType="1"/>
          </p:cNvCxnSpPr>
          <p:nvPr/>
        </p:nvCxnSpPr>
        <p:spPr bwMode="auto">
          <a:xfrm>
            <a:off x="5508625" y="4149725"/>
            <a:ext cx="863600" cy="574675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9" name="Rechte verbindingslijn met pijl 16"/>
          <p:cNvCxnSpPr>
            <a:cxnSpLocks noChangeShapeType="1"/>
          </p:cNvCxnSpPr>
          <p:nvPr/>
        </p:nvCxnSpPr>
        <p:spPr bwMode="auto">
          <a:xfrm>
            <a:off x="7019925" y="5157788"/>
            <a:ext cx="865188" cy="574675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470" name="Picture 2" descr="http://www.zivisastilom.com/images/Besplatni%20lekarski%20save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2460625"/>
            <a:ext cx="304800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19283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dirty="0" smtClean="0"/>
              <a:t>Classificatie</a:t>
            </a:r>
          </a:p>
        </p:txBody>
      </p:sp>
      <p:sp>
        <p:nvSpPr>
          <p:cNvPr id="33795" name="Tijdelijke aanduiding voor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6C9FCEC-E734-47AD-A775-39E1CBBB5481}" type="datetime6">
              <a:rPr lang="nl-NL" altLang="en-US" sz="1200" smtClean="0">
                <a:solidFill>
                  <a:schemeClr val="bg1"/>
                </a:solidFill>
              </a:rPr>
              <a:pPr>
                <a:defRPr/>
              </a:pPr>
              <a:t>oktober ’16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3379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C3584CE-84F1-48FC-A763-CEFB2D789062}" type="slidenum">
              <a:rPr lang="en-U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21509" name="Tekstvak 6"/>
          <p:cNvSpPr txBox="1">
            <a:spLocks noChangeArrowheads="1"/>
          </p:cNvSpPr>
          <p:nvPr/>
        </p:nvSpPr>
        <p:spPr bwMode="auto">
          <a:xfrm>
            <a:off x="1042988" y="119697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>
                <a:solidFill>
                  <a:schemeClr val="accent6"/>
                </a:solidFill>
              </a:rPr>
              <a:t>Patiënt</a:t>
            </a:r>
          </a:p>
        </p:txBody>
      </p:sp>
      <p:sp>
        <p:nvSpPr>
          <p:cNvPr id="21512" name="Tekstvak 9"/>
          <p:cNvSpPr txBox="1">
            <a:spLocks noChangeArrowheads="1"/>
          </p:cNvSpPr>
          <p:nvPr/>
        </p:nvSpPr>
        <p:spPr bwMode="auto">
          <a:xfrm>
            <a:off x="971550" y="3675380"/>
            <a:ext cx="1944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>
                <a:solidFill>
                  <a:schemeClr val="accent6"/>
                </a:solidFill>
              </a:rPr>
              <a:t>Classificatie</a:t>
            </a:r>
          </a:p>
        </p:txBody>
      </p:sp>
      <p:sp>
        <p:nvSpPr>
          <p:cNvPr id="21513" name="Tekstvak 10"/>
          <p:cNvSpPr txBox="1">
            <a:spLocks noChangeArrowheads="1"/>
          </p:cNvSpPr>
          <p:nvPr/>
        </p:nvSpPr>
        <p:spPr bwMode="auto">
          <a:xfrm>
            <a:off x="5795963" y="4695825"/>
            <a:ext cx="2727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 smtClean="0">
                <a:solidFill>
                  <a:schemeClr val="accent6"/>
                </a:solidFill>
              </a:rPr>
              <a:t>Prognose</a:t>
            </a:r>
            <a:endParaRPr lang="nl-NL" altLang="en-US" sz="2400" dirty="0">
              <a:solidFill>
                <a:schemeClr val="accent6"/>
              </a:solidFill>
            </a:endParaRPr>
          </a:p>
        </p:txBody>
      </p:sp>
      <p:cxnSp>
        <p:nvCxnSpPr>
          <p:cNvPr id="21515" name="Rechte verbindingslijn met pijl 12"/>
          <p:cNvCxnSpPr>
            <a:cxnSpLocks noChangeShapeType="1"/>
          </p:cNvCxnSpPr>
          <p:nvPr/>
        </p:nvCxnSpPr>
        <p:spPr bwMode="auto">
          <a:xfrm>
            <a:off x="1727200" y="1662113"/>
            <a:ext cx="865188" cy="576262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8" name="Rechte verbindingslijn met pijl 16"/>
          <p:cNvCxnSpPr>
            <a:cxnSpLocks noChangeShapeType="1"/>
          </p:cNvCxnSpPr>
          <p:nvPr/>
        </p:nvCxnSpPr>
        <p:spPr bwMode="auto">
          <a:xfrm>
            <a:off x="7019925" y="5157788"/>
            <a:ext cx="865188" cy="574675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19" name="Rechte verbindingslijn met pijl 17"/>
          <p:cNvCxnSpPr>
            <a:cxnSpLocks noChangeShapeType="1"/>
          </p:cNvCxnSpPr>
          <p:nvPr/>
        </p:nvCxnSpPr>
        <p:spPr bwMode="auto">
          <a:xfrm flipH="1" flipV="1">
            <a:off x="2771775" y="3921443"/>
            <a:ext cx="1368425" cy="0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520" name="Picture 6" descr="http://click.infospace.com/ClickHandler.ashx?du=http%3a%2f%2fmedia.scoutwiki.org%2fimages%2fthumb%2fc%2fce%2fEarth_globe.svg%2f256px-Earth_globe.svg.png&amp;ru=http%3a%2f%2fmedia.scoutwiki.org%2fimages%2fthumb%2fc%2fce%2fEarth_globe.svg%2f256px-Earth_globe.svg.png&amp;ld=20130320&amp;ap=18&amp;app=1&amp;c=babylon3&amp;s=babylon3&amp;coi=372380&amp;cop=main-title&amp;euip=77.165.52.3&amp;npp=18&amp;p=0&amp;pp=0&amp;pvaid=6a4b8a1a0c864d798684c57fabb9a34a&amp;ep=18&amp;mid=9&amp;hash=03A32B6D0741C839790870F533F65F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12065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1" name="Tekstvak 16"/>
          <p:cNvSpPr txBox="1">
            <a:spLocks noChangeArrowheads="1"/>
          </p:cNvSpPr>
          <p:nvPr/>
        </p:nvSpPr>
        <p:spPr bwMode="auto">
          <a:xfrm>
            <a:off x="4679950" y="6575425"/>
            <a:ext cx="9001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1200">
                <a:solidFill>
                  <a:srgbClr val="002060"/>
                </a:solidFill>
              </a:rPr>
              <a:t>/ 31</a:t>
            </a:r>
            <a:endParaRPr lang="en-US" altLang="en-US" sz="1200">
              <a:solidFill>
                <a:srgbClr val="002060"/>
              </a:solidFill>
            </a:endParaRPr>
          </a:p>
        </p:txBody>
      </p:sp>
      <p:sp>
        <p:nvSpPr>
          <p:cNvPr id="18" name="Tekstvak 11"/>
          <p:cNvSpPr txBox="1">
            <a:spLocks noChangeArrowheads="1"/>
          </p:cNvSpPr>
          <p:nvPr/>
        </p:nvSpPr>
        <p:spPr bwMode="auto">
          <a:xfrm>
            <a:off x="7019925" y="5703888"/>
            <a:ext cx="2089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>
                <a:solidFill>
                  <a:schemeClr val="accent6"/>
                </a:solidFill>
              </a:rPr>
              <a:t>Behandeling</a:t>
            </a:r>
          </a:p>
        </p:txBody>
      </p:sp>
      <p:sp>
        <p:nvSpPr>
          <p:cNvPr id="19" name="Tekstvak 7"/>
          <p:cNvSpPr txBox="1">
            <a:spLocks noChangeArrowheads="1"/>
          </p:cNvSpPr>
          <p:nvPr/>
        </p:nvSpPr>
        <p:spPr bwMode="auto">
          <a:xfrm>
            <a:off x="2232025" y="2238375"/>
            <a:ext cx="2195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>
                <a:solidFill>
                  <a:schemeClr val="accent6"/>
                </a:solidFill>
              </a:rPr>
              <a:t>Klachten en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>
                <a:solidFill>
                  <a:schemeClr val="accent6"/>
                </a:solidFill>
              </a:rPr>
              <a:t>verschijnselen</a:t>
            </a:r>
          </a:p>
        </p:txBody>
      </p:sp>
      <p:sp>
        <p:nvSpPr>
          <p:cNvPr id="20" name="Tekstvak 8"/>
          <p:cNvSpPr txBox="1">
            <a:spLocks noChangeArrowheads="1"/>
          </p:cNvSpPr>
          <p:nvPr/>
        </p:nvSpPr>
        <p:spPr bwMode="auto">
          <a:xfrm>
            <a:off x="4211638" y="3687763"/>
            <a:ext cx="1655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>
                <a:solidFill>
                  <a:schemeClr val="accent6"/>
                </a:solidFill>
              </a:rPr>
              <a:t>Diagnose</a:t>
            </a:r>
          </a:p>
        </p:txBody>
      </p:sp>
      <p:cxnSp>
        <p:nvCxnSpPr>
          <p:cNvPr id="21" name="Rechte verbindingslijn met pijl 14"/>
          <p:cNvCxnSpPr>
            <a:cxnSpLocks noChangeShapeType="1"/>
          </p:cNvCxnSpPr>
          <p:nvPr/>
        </p:nvCxnSpPr>
        <p:spPr bwMode="auto">
          <a:xfrm>
            <a:off x="3851275" y="3068638"/>
            <a:ext cx="865188" cy="576262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Rechte verbindingslijn met pijl 15"/>
          <p:cNvCxnSpPr>
            <a:cxnSpLocks noChangeShapeType="1"/>
          </p:cNvCxnSpPr>
          <p:nvPr/>
        </p:nvCxnSpPr>
        <p:spPr bwMode="auto">
          <a:xfrm>
            <a:off x="5508625" y="4149725"/>
            <a:ext cx="863600" cy="574675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725010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430337"/>
              </p:ext>
            </p:extLst>
          </p:nvPr>
        </p:nvGraphicFramePr>
        <p:xfrm>
          <a:off x="951597" y="3886200"/>
          <a:ext cx="7234628" cy="281808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617314"/>
                <a:gridCol w="3617314"/>
              </a:tblGrid>
              <a:tr h="42242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>
                          <a:solidFill>
                            <a:srgbClr val="002060"/>
                          </a:solidFill>
                        </a:rPr>
                        <a:t>(potentiële) Belangenverstrengeling</a:t>
                      </a:r>
                    </a:p>
                  </a:txBody>
                  <a:tcPr marL="91444" marR="91444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Geen</a:t>
                      </a:r>
                      <a:r>
                        <a:rPr lang="en-GB" sz="18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GB" sz="18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Zie</a:t>
                      </a:r>
                      <a:r>
                        <a:rPr lang="en-GB" sz="18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hieronder</a:t>
                      </a:r>
                      <a:endParaRPr lang="en-GB" sz="1800" b="1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29114">
                <a:tc>
                  <a:txBody>
                    <a:bodyPr/>
                    <a:lstStyle/>
                    <a:p>
                      <a:r>
                        <a:rPr lang="nl-NL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Voor bijeenkomst mogelijk relevante relaties met bedrijven</a:t>
                      </a:r>
                    </a:p>
                  </a:txBody>
                  <a:tcPr marL="91444" marR="91444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Bedrijfsnamen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Geen</a:t>
                      </a: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relatie</a:t>
                      </a: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met </a:t>
                      </a:r>
                      <a:r>
                        <a:rPr lang="en-US" sz="18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uitgeverij</a:t>
                      </a: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Boom</a:t>
                      </a:r>
                      <a:endParaRPr lang="en-GB" sz="18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6654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Sponsoring of </a:t>
                      </a:r>
                      <a:r>
                        <a:rPr lang="en-GB" sz="18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onderzoeksgeld</a:t>
                      </a:r>
                      <a:endParaRPr lang="en-GB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Honorarium of andere (financiële) vergoeding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Aandeelhouder</a:t>
                      </a:r>
                      <a:endParaRPr lang="en-GB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8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Andere</a:t>
                      </a:r>
                      <a:r>
                        <a:rPr lang="en-GB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relatie</a:t>
                      </a:r>
                      <a:r>
                        <a:rPr lang="en-GB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18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namelijk</a:t>
                      </a:r>
                      <a:r>
                        <a:rPr lang="en-GB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marL="91444" marR="91444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ZonMw</a:t>
                      </a: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ed</a:t>
                      </a:r>
                      <a:r>
                        <a:rPr lang="en-US" sz="18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Rivierduinen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Geen</a:t>
                      </a: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relevante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Geen</a:t>
                      </a: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relevante</a:t>
                      </a:r>
                      <a:r>
                        <a:rPr lang="en-US" sz="18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1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Geen</a:t>
                      </a:r>
                      <a:r>
                        <a:rPr lang="en-US" sz="18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relevante</a:t>
                      </a:r>
                      <a:endParaRPr lang="en-US" sz="18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4" marR="91444" marT="45738" marB="457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85800" y="1438422"/>
            <a:ext cx="7772400" cy="925381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Waar zijn we met de DSM-5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>
          <a:xfrm>
            <a:off x="1371600" y="2831122"/>
            <a:ext cx="6400800" cy="826477"/>
          </a:xfrm>
        </p:spPr>
        <p:txBody>
          <a:bodyPr/>
          <a:lstStyle/>
          <a:p>
            <a:r>
              <a:rPr lang="nl-NL" dirty="0" smtClean="0"/>
              <a:t>Ben je voor of tegen?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115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dirty="0" smtClean="0"/>
              <a:t>Classificatie – de wereld op zijn kop</a:t>
            </a:r>
          </a:p>
        </p:txBody>
      </p:sp>
      <p:sp>
        <p:nvSpPr>
          <p:cNvPr id="34819" name="Tijdelijke aanduiding voor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AC7208A0-A700-4D59-896B-F94F17CA90BD}" type="datetime6">
              <a:rPr lang="nl-NL" altLang="en-US" sz="1200" smtClean="0">
                <a:solidFill>
                  <a:schemeClr val="bg1"/>
                </a:solidFill>
              </a:rPr>
              <a:pPr>
                <a:defRPr/>
              </a:pPr>
              <a:t>oktober ’16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34820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676A80E-C852-4112-AC92-69C35FC3CC0E}" type="slidenum">
              <a:rPr lang="en-U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22533" name="Tekstvak 6"/>
          <p:cNvSpPr txBox="1">
            <a:spLocks noChangeArrowheads="1"/>
          </p:cNvSpPr>
          <p:nvPr/>
        </p:nvSpPr>
        <p:spPr bwMode="auto">
          <a:xfrm>
            <a:off x="897732" y="1196975"/>
            <a:ext cx="1368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>
                <a:solidFill>
                  <a:schemeClr val="accent6"/>
                </a:solidFill>
              </a:rPr>
              <a:t>Patiënt</a:t>
            </a:r>
          </a:p>
        </p:txBody>
      </p:sp>
      <p:sp>
        <p:nvSpPr>
          <p:cNvPr id="22536" name="Tekstvak 9"/>
          <p:cNvSpPr txBox="1">
            <a:spLocks noChangeArrowheads="1"/>
          </p:cNvSpPr>
          <p:nvPr/>
        </p:nvSpPr>
        <p:spPr bwMode="auto">
          <a:xfrm>
            <a:off x="826294" y="3705860"/>
            <a:ext cx="1944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>
                <a:solidFill>
                  <a:schemeClr val="accent6"/>
                </a:solidFill>
              </a:rPr>
              <a:t>Classificatie</a:t>
            </a:r>
          </a:p>
        </p:txBody>
      </p:sp>
      <p:cxnSp>
        <p:nvCxnSpPr>
          <p:cNvPr id="22539" name="Rechte verbindingslijn met pijl 12"/>
          <p:cNvCxnSpPr>
            <a:cxnSpLocks noChangeShapeType="1"/>
          </p:cNvCxnSpPr>
          <p:nvPr/>
        </p:nvCxnSpPr>
        <p:spPr bwMode="auto">
          <a:xfrm>
            <a:off x="1727200" y="1662113"/>
            <a:ext cx="865188" cy="576262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41" name="Rechte verbindingslijn met pijl 16"/>
          <p:cNvCxnSpPr>
            <a:cxnSpLocks noChangeShapeType="1"/>
          </p:cNvCxnSpPr>
          <p:nvPr/>
        </p:nvCxnSpPr>
        <p:spPr bwMode="auto">
          <a:xfrm>
            <a:off x="7019925" y="5157788"/>
            <a:ext cx="865188" cy="574675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2542" name="Picture 6" descr="http://click.infospace.com/ClickHandler.ashx?du=http%3a%2f%2fmedia.scoutwiki.org%2fimages%2fthumb%2fc%2fce%2fEarth_globe.svg%2f256px-Earth_globe.svg.png&amp;ru=http%3a%2f%2fmedia.scoutwiki.org%2fimages%2fthumb%2fc%2fce%2fEarth_globe.svg%2f256px-Earth_globe.svg.png&amp;ld=20130320&amp;ap=18&amp;app=1&amp;c=babylon3&amp;s=babylon3&amp;coi=372380&amp;cop=main-title&amp;euip=77.165.52.3&amp;npp=18&amp;p=0&amp;pp=0&amp;pvaid=6a4b8a1a0c864d798684c57fabb9a34a&amp;ep=18&amp;mid=9&amp;hash=03A32B6D0741C839790870F533F65FD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12065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Tekstvak 2"/>
          <p:cNvSpPr txBox="1">
            <a:spLocks noChangeArrowheads="1"/>
          </p:cNvSpPr>
          <p:nvPr/>
        </p:nvSpPr>
        <p:spPr bwMode="auto">
          <a:xfrm>
            <a:off x="1258094" y="4023360"/>
            <a:ext cx="4248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4400" dirty="0">
                <a:solidFill>
                  <a:srgbClr val="FF0000"/>
                </a:solidFill>
              </a:rPr>
              <a:t>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800" dirty="0">
                <a:solidFill>
                  <a:srgbClr val="FF0000"/>
                </a:solidFill>
              </a:rPr>
              <a:t>testkenmerken</a:t>
            </a:r>
          </a:p>
        </p:txBody>
      </p:sp>
      <p:cxnSp>
        <p:nvCxnSpPr>
          <p:cNvPr id="22544" name="Rechte verbindingslijn met pijl 17"/>
          <p:cNvCxnSpPr>
            <a:cxnSpLocks noChangeShapeType="1"/>
          </p:cNvCxnSpPr>
          <p:nvPr/>
        </p:nvCxnSpPr>
        <p:spPr bwMode="auto">
          <a:xfrm flipH="1" flipV="1">
            <a:off x="2771775" y="3951923"/>
            <a:ext cx="1368425" cy="0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45" name="Rechte verbindingslijn met pijl 20"/>
          <p:cNvCxnSpPr>
            <a:cxnSpLocks noChangeShapeType="1"/>
          </p:cNvCxnSpPr>
          <p:nvPr/>
        </p:nvCxnSpPr>
        <p:spPr bwMode="auto">
          <a:xfrm flipH="1">
            <a:off x="1798638" y="3043873"/>
            <a:ext cx="757237" cy="619125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46" name="Tekstvak 20"/>
          <p:cNvSpPr txBox="1">
            <a:spLocks noChangeArrowheads="1"/>
          </p:cNvSpPr>
          <p:nvPr/>
        </p:nvSpPr>
        <p:spPr bwMode="auto">
          <a:xfrm>
            <a:off x="4679950" y="6575425"/>
            <a:ext cx="9001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1200">
                <a:solidFill>
                  <a:srgbClr val="002060"/>
                </a:solidFill>
              </a:rPr>
              <a:t>/ 31</a:t>
            </a:r>
            <a:endParaRPr lang="en-US" altLang="en-US" sz="1200">
              <a:solidFill>
                <a:srgbClr val="002060"/>
              </a:solidFill>
            </a:endParaRPr>
          </a:p>
        </p:txBody>
      </p:sp>
      <p:sp>
        <p:nvSpPr>
          <p:cNvPr id="19" name="Tekstvak 10"/>
          <p:cNvSpPr txBox="1">
            <a:spLocks noChangeArrowheads="1"/>
          </p:cNvSpPr>
          <p:nvPr/>
        </p:nvSpPr>
        <p:spPr bwMode="auto">
          <a:xfrm>
            <a:off x="5795963" y="4695825"/>
            <a:ext cx="1655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>
                <a:solidFill>
                  <a:schemeClr val="accent6"/>
                </a:solidFill>
              </a:rPr>
              <a:t>Prognose</a:t>
            </a:r>
          </a:p>
        </p:txBody>
      </p:sp>
      <p:sp>
        <p:nvSpPr>
          <p:cNvPr id="20" name="Tekstvak 11"/>
          <p:cNvSpPr txBox="1">
            <a:spLocks noChangeArrowheads="1"/>
          </p:cNvSpPr>
          <p:nvPr/>
        </p:nvSpPr>
        <p:spPr bwMode="auto">
          <a:xfrm>
            <a:off x="7019925" y="5703888"/>
            <a:ext cx="2089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>
                <a:solidFill>
                  <a:schemeClr val="accent6"/>
                </a:solidFill>
              </a:rPr>
              <a:t>Behandeling</a:t>
            </a:r>
          </a:p>
        </p:txBody>
      </p:sp>
      <p:sp>
        <p:nvSpPr>
          <p:cNvPr id="21" name="Tekstvak 7"/>
          <p:cNvSpPr txBox="1">
            <a:spLocks noChangeArrowheads="1"/>
          </p:cNvSpPr>
          <p:nvPr/>
        </p:nvSpPr>
        <p:spPr bwMode="auto">
          <a:xfrm>
            <a:off x="2232025" y="2238375"/>
            <a:ext cx="21955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>
                <a:solidFill>
                  <a:schemeClr val="accent6"/>
                </a:solidFill>
              </a:rPr>
              <a:t>Klachten en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>
                <a:solidFill>
                  <a:schemeClr val="accent6"/>
                </a:solidFill>
              </a:rPr>
              <a:t>verschijnselen</a:t>
            </a:r>
          </a:p>
        </p:txBody>
      </p:sp>
      <p:sp>
        <p:nvSpPr>
          <p:cNvPr id="22" name="Tekstvak 8"/>
          <p:cNvSpPr txBox="1">
            <a:spLocks noChangeArrowheads="1"/>
          </p:cNvSpPr>
          <p:nvPr/>
        </p:nvSpPr>
        <p:spPr bwMode="auto">
          <a:xfrm>
            <a:off x="4211638" y="3687763"/>
            <a:ext cx="1655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>
                <a:solidFill>
                  <a:schemeClr val="accent6"/>
                </a:solidFill>
              </a:rPr>
              <a:t>Diagnose</a:t>
            </a:r>
          </a:p>
        </p:txBody>
      </p:sp>
      <p:cxnSp>
        <p:nvCxnSpPr>
          <p:cNvPr id="23" name="Rechte verbindingslijn met pijl 15"/>
          <p:cNvCxnSpPr>
            <a:cxnSpLocks noChangeShapeType="1"/>
          </p:cNvCxnSpPr>
          <p:nvPr/>
        </p:nvCxnSpPr>
        <p:spPr bwMode="auto">
          <a:xfrm>
            <a:off x="5508625" y="4149725"/>
            <a:ext cx="863600" cy="574675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714909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Instrument voor diagnostiek?</a:t>
            </a:r>
          </a:p>
        </p:txBody>
      </p:sp>
      <p:sp>
        <p:nvSpPr>
          <p:cNvPr id="23555" name="Tijdelijke aanduiding voor datum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1AC85D3-8CBE-4258-9034-000083B42808}" type="datetime6">
              <a:rPr lang="nl-NL" altLang="nl-NL" sz="1200" smtClean="0">
                <a:solidFill>
                  <a:schemeClr val="bg1"/>
                </a:solidFill>
              </a:rPr>
              <a:pPr/>
              <a:t>oktober ’16</a:t>
            </a:fld>
            <a:endParaRPr lang="en-US" altLang="nl-NL" sz="1200" smtClean="0">
              <a:solidFill>
                <a:schemeClr val="bg1"/>
              </a:solidFill>
            </a:endParaRPr>
          </a:p>
        </p:txBody>
      </p:sp>
      <p:sp>
        <p:nvSpPr>
          <p:cNvPr id="23556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C478929-2385-4D3A-8BB6-2929D250C5B2}" type="slidenum">
              <a:rPr lang="en-US" altLang="nl-NL" sz="1200">
                <a:solidFill>
                  <a:schemeClr val="bg1"/>
                </a:solidFill>
              </a:rPr>
              <a:pPr/>
              <a:t>21</a:t>
            </a:fld>
            <a:endParaRPr lang="en-US" altLang="nl-NL" sz="1200">
              <a:solidFill>
                <a:schemeClr val="bg1"/>
              </a:solidFill>
            </a:endParaRPr>
          </a:p>
        </p:txBody>
      </p:sp>
      <p:graphicFrame>
        <p:nvGraphicFramePr>
          <p:cNvPr id="15" name="Tabel 14"/>
          <p:cNvGraphicFramePr>
            <a:graphicFrameLocks noGrp="1"/>
          </p:cNvGraphicFramePr>
          <p:nvPr/>
        </p:nvGraphicFramePr>
        <p:xfrm>
          <a:off x="3995738" y="1268413"/>
          <a:ext cx="4752975" cy="3816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384"/>
                <a:gridCol w="1366905"/>
                <a:gridCol w="1513686"/>
              </a:tblGrid>
              <a:tr h="636058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Geen</a:t>
                      </a:r>
                      <a:r>
                        <a:rPr lang="nl-NL" sz="1800" baseline="0" dirty="0" smtClean="0"/>
                        <a:t> diagnose</a:t>
                      </a:r>
                      <a:endParaRPr lang="nl-NL" sz="1800" dirty="0"/>
                    </a:p>
                  </a:txBody>
                  <a:tcPr marL="91449" marR="91449" marT="45719" marB="45719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Diagnose</a:t>
                      </a:r>
                      <a:endParaRPr lang="nl-NL" sz="1800" dirty="0"/>
                    </a:p>
                  </a:txBody>
                  <a:tcPr marL="91449" marR="91449" marT="45719" marB="45719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Prevalentie</a:t>
                      </a:r>
                      <a:endParaRPr lang="nl-NL" sz="1800" dirty="0"/>
                    </a:p>
                  </a:txBody>
                  <a:tcPr marL="91449" marR="91449" marT="45719" marB="45719" anchor="ctr">
                    <a:solidFill>
                      <a:srgbClr val="FF0000"/>
                    </a:solidFill>
                  </a:tcPr>
                </a:tc>
              </a:tr>
              <a:tr h="636058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accent6"/>
                          </a:solidFill>
                        </a:rPr>
                        <a:t>N</a:t>
                      </a:r>
                      <a:r>
                        <a:rPr lang="nl-NL" sz="1800" baseline="0" dirty="0" smtClean="0">
                          <a:solidFill>
                            <a:schemeClr val="accent6"/>
                          </a:solidFill>
                        </a:rPr>
                        <a:t> = 50</a:t>
                      </a:r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49" marR="91449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accent6"/>
                          </a:solidFill>
                        </a:rPr>
                        <a:t>N</a:t>
                      </a:r>
                      <a:r>
                        <a:rPr lang="nl-NL" sz="1800" baseline="0" dirty="0" smtClean="0">
                          <a:solidFill>
                            <a:schemeClr val="accent6"/>
                          </a:solidFill>
                        </a:rPr>
                        <a:t> = 50</a:t>
                      </a:r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49" marR="91449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accent6"/>
                          </a:solidFill>
                        </a:rPr>
                        <a:t>50%</a:t>
                      </a:r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49" marR="91449" marT="45719" marB="45719" anchor="ctr"/>
                </a:tc>
              </a:tr>
              <a:tr h="636058">
                <a:tc>
                  <a:txBody>
                    <a:bodyPr/>
                    <a:lstStyle/>
                    <a:p>
                      <a:pPr algn="ctr"/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49" marR="91449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49" marR="91449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49" marR="91449" marT="45719" marB="45719" anchor="ctr"/>
                </a:tc>
              </a:tr>
              <a:tr h="636058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accent6"/>
                          </a:solidFill>
                        </a:rPr>
                        <a:t>N = 500</a:t>
                      </a:r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49" marR="91449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accent6"/>
                          </a:solidFill>
                        </a:rPr>
                        <a:t>N = 50</a:t>
                      </a:r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49" marR="91449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accent6"/>
                          </a:solidFill>
                        </a:rPr>
                        <a:t>9%</a:t>
                      </a:r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49" marR="91449" marT="45719" marB="45719" anchor="ctr"/>
                </a:tc>
              </a:tr>
              <a:tr h="636058">
                <a:tc>
                  <a:txBody>
                    <a:bodyPr/>
                    <a:lstStyle/>
                    <a:p>
                      <a:pPr algn="ctr"/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49" marR="91449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49" marR="91449" marT="45719" marB="45719" anchor="ctr"/>
                </a:tc>
                <a:tc>
                  <a:txBody>
                    <a:bodyPr/>
                    <a:lstStyle/>
                    <a:p>
                      <a:pPr algn="ctr"/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49" marR="91449" marT="45719" marB="45719" anchor="ctr"/>
                </a:tc>
              </a:tr>
              <a:tr h="636058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accent6"/>
                          </a:solidFill>
                        </a:rPr>
                        <a:t>N = 5000</a:t>
                      </a:r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49" marR="91449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accent6"/>
                          </a:solidFill>
                        </a:rPr>
                        <a:t>N = 50</a:t>
                      </a:r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49" marR="91449" marT="45719" marB="4571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accent6"/>
                          </a:solidFill>
                        </a:rPr>
                        <a:t>1%</a:t>
                      </a:r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49" marR="91449" marT="45719" marB="45719" anchor="ctr"/>
                </a:tc>
              </a:tr>
            </a:tbl>
          </a:graphicData>
        </a:graphic>
      </p:graphicFrame>
      <p:graphicFrame>
        <p:nvGraphicFramePr>
          <p:cNvPr id="23587" name="Object 1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0825" y="1770063"/>
          <a:ext cx="4022725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Clip" r:id="rId3" imgW="4587875" imgH="3665538" progId="MS_ClipArt_Gallery.5">
                  <p:embed/>
                </p:oleObj>
              </mc:Choice>
              <mc:Fallback>
                <p:oleObj name="Clip" r:id="rId3" imgW="4587875" imgH="3665538" progId="MS_ClipArt_Gallery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770063"/>
                        <a:ext cx="4022725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30608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Instrument voor diagnostiek ?</a:t>
            </a:r>
          </a:p>
        </p:txBody>
      </p:sp>
      <p:sp>
        <p:nvSpPr>
          <p:cNvPr id="33795" name="Tijdelijke aanduiding voor datum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F2B4097-7B41-4CAD-A18A-79467BF4878F}" type="datetime6">
              <a:rPr lang="nl-NL" altLang="nl-NL" sz="1200" smtClean="0">
                <a:solidFill>
                  <a:schemeClr val="bg1"/>
                </a:solidFill>
              </a:rPr>
              <a:pPr/>
              <a:t>oktober ’16</a:t>
            </a:fld>
            <a:endParaRPr lang="en-US" altLang="nl-NL" sz="1200" smtClean="0">
              <a:solidFill>
                <a:schemeClr val="bg1"/>
              </a:solidFill>
            </a:endParaRPr>
          </a:p>
        </p:txBody>
      </p:sp>
      <p:sp>
        <p:nvSpPr>
          <p:cNvPr id="33796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9BF5E3-8CD3-4C19-9728-B7E98CCD6F28}" type="slidenum">
              <a:rPr lang="en-US" altLang="nl-NL" sz="1200">
                <a:solidFill>
                  <a:schemeClr val="bg1"/>
                </a:solidFill>
              </a:rPr>
              <a:pPr/>
              <a:t>22</a:t>
            </a:fld>
            <a:endParaRPr lang="en-US" altLang="nl-NL" sz="1200">
              <a:solidFill>
                <a:schemeClr val="bg1"/>
              </a:solidFill>
            </a:endParaRPr>
          </a:p>
        </p:txBody>
      </p:sp>
      <p:sp>
        <p:nvSpPr>
          <p:cNvPr id="33797" name="Tekstvak 8"/>
          <p:cNvSpPr txBox="1">
            <a:spLocks noChangeArrowheads="1"/>
          </p:cNvSpPr>
          <p:nvPr/>
        </p:nvSpPr>
        <p:spPr bwMode="auto">
          <a:xfrm>
            <a:off x="4211638" y="1196975"/>
            <a:ext cx="1655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>
                <a:solidFill>
                  <a:schemeClr val="accent6"/>
                </a:solidFill>
                <a:cs typeface="Arial" panose="020B0604020202020204" pitchFamily="34" charset="0"/>
              </a:rPr>
              <a:t>Diagnose</a:t>
            </a:r>
          </a:p>
        </p:txBody>
      </p:sp>
      <p:sp>
        <p:nvSpPr>
          <p:cNvPr id="33798" name="Tekstvak 9"/>
          <p:cNvSpPr txBox="1">
            <a:spLocks noChangeArrowheads="1"/>
          </p:cNvSpPr>
          <p:nvPr/>
        </p:nvSpPr>
        <p:spPr bwMode="auto">
          <a:xfrm>
            <a:off x="971550" y="1196975"/>
            <a:ext cx="1944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dirty="0">
                <a:solidFill>
                  <a:schemeClr val="accent6"/>
                </a:solidFill>
                <a:cs typeface="Arial" panose="020B0604020202020204" pitchFamily="34" charset="0"/>
              </a:rPr>
              <a:t>Classificatie</a:t>
            </a:r>
          </a:p>
        </p:txBody>
      </p:sp>
      <p:cxnSp>
        <p:nvCxnSpPr>
          <p:cNvPr id="33799" name="Rechte verbindingslijn met pijl 17"/>
          <p:cNvCxnSpPr>
            <a:cxnSpLocks noChangeShapeType="1"/>
          </p:cNvCxnSpPr>
          <p:nvPr/>
        </p:nvCxnSpPr>
        <p:spPr bwMode="auto">
          <a:xfrm flipH="1" flipV="1">
            <a:off x="2771775" y="1443038"/>
            <a:ext cx="1368425" cy="0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800" name="Rechthoek 3"/>
          <p:cNvSpPr>
            <a:spLocks noChangeArrowheads="1"/>
          </p:cNvSpPr>
          <p:nvPr/>
        </p:nvSpPr>
        <p:spPr bwMode="auto">
          <a:xfrm>
            <a:off x="1042988" y="2532063"/>
            <a:ext cx="2344737" cy="15843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33801" name="Rechthoek 18"/>
          <p:cNvSpPr>
            <a:spLocks noChangeArrowheads="1"/>
          </p:cNvSpPr>
          <p:nvPr/>
        </p:nvSpPr>
        <p:spPr bwMode="auto">
          <a:xfrm>
            <a:off x="1290638" y="2747963"/>
            <a:ext cx="2322512" cy="1512887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graphicFrame>
        <p:nvGraphicFramePr>
          <p:cNvPr id="20" name="Tabel 19"/>
          <p:cNvGraphicFramePr>
            <a:graphicFrameLocks noGrp="1"/>
          </p:cNvGraphicFramePr>
          <p:nvPr/>
        </p:nvGraphicFramePr>
        <p:xfrm>
          <a:off x="3995738" y="2532063"/>
          <a:ext cx="3240087" cy="74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042"/>
                <a:gridCol w="1656045"/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Specificiteit</a:t>
                      </a:r>
                      <a:endParaRPr lang="nl-NL" sz="1800" dirty="0"/>
                    </a:p>
                  </a:txBody>
                  <a:tcPr marL="91432" marR="91432" marT="45700" marB="457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Sensitiviteit</a:t>
                      </a:r>
                      <a:endParaRPr lang="nl-NL" sz="1800" dirty="0"/>
                    </a:p>
                  </a:txBody>
                  <a:tcPr marL="91432" marR="91432" marT="45700" marB="45700">
                    <a:solidFill>
                      <a:srgbClr val="FF0000"/>
                    </a:solidFill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accent6"/>
                          </a:solidFill>
                        </a:rPr>
                        <a:t>0,9</a:t>
                      </a:r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accent6"/>
                          </a:solidFill>
                        </a:rPr>
                        <a:t>0,9</a:t>
                      </a:r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32" marR="91432" marT="45700" marB="45700"/>
                </a:tc>
              </a:tr>
            </a:tbl>
          </a:graphicData>
        </a:graphic>
      </p:graphicFrame>
      <p:graphicFrame>
        <p:nvGraphicFramePr>
          <p:cNvPr id="22" name="Tabel 21"/>
          <p:cNvGraphicFramePr>
            <a:graphicFrameLocks noGrp="1"/>
          </p:cNvGraphicFramePr>
          <p:nvPr/>
        </p:nvGraphicFramePr>
        <p:xfrm>
          <a:off x="3995738" y="3540125"/>
          <a:ext cx="4752975" cy="742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384"/>
                <a:gridCol w="1366905"/>
                <a:gridCol w="1513686"/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Geen</a:t>
                      </a:r>
                      <a:r>
                        <a:rPr lang="nl-NL" sz="1800" baseline="0" dirty="0" smtClean="0"/>
                        <a:t> diagnose</a:t>
                      </a:r>
                      <a:endParaRPr lang="nl-NL" sz="1800" dirty="0"/>
                    </a:p>
                  </a:txBody>
                  <a:tcPr marL="91449" marR="91449" marT="45798" marB="4579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Diagnose</a:t>
                      </a:r>
                      <a:endParaRPr lang="nl-NL" sz="1800" dirty="0"/>
                    </a:p>
                  </a:txBody>
                  <a:tcPr marL="91449" marR="91449" marT="45798" marB="4579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Prevalentie</a:t>
                      </a:r>
                      <a:endParaRPr lang="nl-NL" sz="1800" dirty="0"/>
                    </a:p>
                  </a:txBody>
                  <a:tcPr marL="91449" marR="91449" marT="45798" marB="45798">
                    <a:solidFill>
                      <a:srgbClr val="FF000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accent6"/>
                          </a:solidFill>
                        </a:rPr>
                        <a:t>N</a:t>
                      </a:r>
                      <a:r>
                        <a:rPr lang="nl-NL" sz="1800" baseline="0" dirty="0" smtClean="0">
                          <a:solidFill>
                            <a:schemeClr val="accent6"/>
                          </a:solidFill>
                        </a:rPr>
                        <a:t> = 50</a:t>
                      </a:r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49" marR="9144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accent6"/>
                          </a:solidFill>
                        </a:rPr>
                        <a:t>N</a:t>
                      </a:r>
                      <a:r>
                        <a:rPr lang="nl-NL" sz="1800" baseline="0" dirty="0" smtClean="0">
                          <a:solidFill>
                            <a:schemeClr val="accent6"/>
                          </a:solidFill>
                        </a:rPr>
                        <a:t> = 50</a:t>
                      </a:r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49" marR="91449"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accent6"/>
                          </a:solidFill>
                        </a:rPr>
                        <a:t>50%</a:t>
                      </a:r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49" marR="91449" marT="45798" marB="45798"/>
                </a:tc>
              </a:tr>
            </a:tbl>
          </a:graphicData>
        </a:graphic>
      </p:graphicFrame>
      <p:sp>
        <p:nvSpPr>
          <p:cNvPr id="33827" name="Tekstvak 22"/>
          <p:cNvSpPr txBox="1">
            <a:spLocks noChangeArrowheads="1"/>
          </p:cNvSpPr>
          <p:nvPr/>
        </p:nvSpPr>
        <p:spPr bwMode="auto">
          <a:xfrm>
            <a:off x="3203575" y="1443038"/>
            <a:ext cx="450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z="4400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4" name="Tabel 23"/>
          <p:cNvGraphicFramePr>
            <a:graphicFrameLocks noGrp="1"/>
          </p:cNvGraphicFramePr>
          <p:nvPr/>
        </p:nvGraphicFramePr>
        <p:xfrm>
          <a:off x="1763713" y="4837113"/>
          <a:ext cx="6985001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320"/>
                <a:gridCol w="1872268"/>
                <a:gridCol w="1328191"/>
                <a:gridCol w="1552222"/>
              </a:tblGrid>
              <a:tr h="370946">
                <a:tc>
                  <a:txBody>
                    <a:bodyPr/>
                    <a:lstStyle/>
                    <a:p>
                      <a:pPr algn="l"/>
                      <a:endParaRPr lang="nl-NL" sz="1800" dirty="0"/>
                    </a:p>
                  </a:txBody>
                  <a:tcPr marL="91443" marR="91443" marT="45733" marB="4573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Geen</a:t>
                      </a:r>
                      <a:r>
                        <a:rPr lang="nl-NL" sz="1800" baseline="0" dirty="0" smtClean="0"/>
                        <a:t> diagnose</a:t>
                      </a:r>
                      <a:endParaRPr lang="nl-NL" sz="1800" dirty="0"/>
                    </a:p>
                  </a:txBody>
                  <a:tcPr marL="91443" marR="91443" marT="45733" marB="4573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Diagnose</a:t>
                      </a:r>
                      <a:endParaRPr lang="nl-NL" sz="1800" dirty="0"/>
                    </a:p>
                  </a:txBody>
                  <a:tcPr marL="91443" marR="91443" marT="45733" marB="4573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Prevalentie</a:t>
                      </a:r>
                      <a:endParaRPr lang="nl-NL" sz="1800" dirty="0"/>
                    </a:p>
                  </a:txBody>
                  <a:tcPr marL="91443" marR="91443" marT="45733" marB="45733">
                    <a:solidFill>
                      <a:srgbClr val="FF0000"/>
                    </a:solidFill>
                  </a:tcPr>
                </a:tc>
              </a:tr>
              <a:tr h="370946">
                <a:tc>
                  <a:txBody>
                    <a:bodyPr/>
                    <a:lstStyle/>
                    <a:p>
                      <a:pPr algn="l"/>
                      <a:r>
                        <a:rPr lang="nl-NL" sz="1800" b="1" dirty="0" smtClean="0">
                          <a:solidFill>
                            <a:schemeClr val="tx1"/>
                          </a:solidFill>
                        </a:rPr>
                        <a:t>D in Classificatie</a:t>
                      </a:r>
                      <a:endParaRPr lang="nl-NL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33" marB="4573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rgbClr val="FF0000"/>
                          </a:solidFill>
                        </a:rPr>
                        <a:t>N = 5</a:t>
                      </a:r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rgbClr val="006600"/>
                          </a:solidFill>
                        </a:rPr>
                        <a:t>N = 45</a:t>
                      </a:r>
                      <a:endParaRPr lang="nl-NL" sz="1800" dirty="0">
                        <a:solidFill>
                          <a:srgbClr val="006600"/>
                        </a:solidFill>
                      </a:endParaRPr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accent6"/>
                          </a:solidFill>
                        </a:rPr>
                        <a:t>50%</a:t>
                      </a:r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43" marR="91443"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l"/>
                      <a:r>
                        <a:rPr lang="nl-NL" sz="1800" b="1" dirty="0" smtClean="0">
                          <a:solidFill>
                            <a:schemeClr val="tx1"/>
                          </a:solidFill>
                        </a:rPr>
                        <a:t>Geen D in class…</a:t>
                      </a:r>
                      <a:endParaRPr lang="nl-NL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33" marB="4573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rgbClr val="006600"/>
                          </a:solidFill>
                        </a:rPr>
                        <a:t>N = 45</a:t>
                      </a:r>
                      <a:endParaRPr lang="nl-NL" sz="1800" dirty="0">
                        <a:solidFill>
                          <a:srgbClr val="006600"/>
                        </a:solidFill>
                      </a:endParaRPr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rgbClr val="FF0000"/>
                          </a:solidFill>
                        </a:rPr>
                        <a:t>N = 5</a:t>
                      </a:r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nl-NL" sz="1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91443" marR="91443" marT="45733" marB="4573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9026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Huisartsenpopulatie</a:t>
            </a:r>
          </a:p>
        </p:txBody>
      </p:sp>
      <p:sp>
        <p:nvSpPr>
          <p:cNvPr id="34819" name="Tijdelijke aanduiding voor datum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D3E25D-6300-4077-8DE3-303D22D85127}" type="datetime6">
              <a:rPr lang="nl-NL" altLang="nl-NL" sz="1200" smtClean="0">
                <a:solidFill>
                  <a:schemeClr val="bg1"/>
                </a:solidFill>
              </a:rPr>
              <a:pPr/>
              <a:t>oktober ’16</a:t>
            </a:fld>
            <a:endParaRPr lang="en-US" altLang="nl-NL" sz="1200" smtClean="0">
              <a:solidFill>
                <a:schemeClr val="bg1"/>
              </a:solidFill>
            </a:endParaRPr>
          </a:p>
        </p:txBody>
      </p:sp>
      <p:sp>
        <p:nvSpPr>
          <p:cNvPr id="34820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3FCADB-1CBF-482C-9BA2-2F899D5C647C}" type="slidenum">
              <a:rPr lang="en-US" altLang="nl-NL" sz="1200">
                <a:solidFill>
                  <a:schemeClr val="bg1"/>
                </a:solidFill>
              </a:rPr>
              <a:pPr/>
              <a:t>23</a:t>
            </a:fld>
            <a:endParaRPr lang="en-US" altLang="nl-NL" sz="1200">
              <a:solidFill>
                <a:schemeClr val="bg1"/>
              </a:solidFill>
            </a:endParaRPr>
          </a:p>
        </p:txBody>
      </p:sp>
      <p:sp>
        <p:nvSpPr>
          <p:cNvPr id="34821" name="Tekstvak 8"/>
          <p:cNvSpPr txBox="1">
            <a:spLocks noChangeArrowheads="1"/>
          </p:cNvSpPr>
          <p:nvPr/>
        </p:nvSpPr>
        <p:spPr bwMode="auto">
          <a:xfrm>
            <a:off x="4211638" y="1196975"/>
            <a:ext cx="1655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>
                <a:solidFill>
                  <a:schemeClr val="accent6"/>
                </a:solidFill>
                <a:cs typeface="Arial" panose="020B0604020202020204" pitchFamily="34" charset="0"/>
              </a:rPr>
              <a:t>Diagnose</a:t>
            </a:r>
          </a:p>
        </p:txBody>
      </p:sp>
      <p:sp>
        <p:nvSpPr>
          <p:cNvPr id="34822" name="Tekstvak 9"/>
          <p:cNvSpPr txBox="1">
            <a:spLocks noChangeArrowheads="1"/>
          </p:cNvSpPr>
          <p:nvPr/>
        </p:nvSpPr>
        <p:spPr bwMode="auto">
          <a:xfrm>
            <a:off x="971550" y="1196975"/>
            <a:ext cx="1944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dirty="0">
                <a:solidFill>
                  <a:schemeClr val="accent6"/>
                </a:solidFill>
                <a:cs typeface="Arial" panose="020B0604020202020204" pitchFamily="34" charset="0"/>
              </a:rPr>
              <a:t>Classificatie</a:t>
            </a:r>
          </a:p>
        </p:txBody>
      </p:sp>
      <p:sp>
        <p:nvSpPr>
          <p:cNvPr id="34823" name="Rechthoek 3"/>
          <p:cNvSpPr>
            <a:spLocks noChangeArrowheads="1"/>
          </p:cNvSpPr>
          <p:nvPr/>
        </p:nvSpPr>
        <p:spPr bwMode="auto">
          <a:xfrm>
            <a:off x="1042988" y="2565400"/>
            <a:ext cx="2344737" cy="15843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34824" name="Rechthoek 18"/>
          <p:cNvSpPr>
            <a:spLocks noChangeArrowheads="1"/>
          </p:cNvSpPr>
          <p:nvPr/>
        </p:nvSpPr>
        <p:spPr bwMode="auto">
          <a:xfrm>
            <a:off x="1871663" y="3052763"/>
            <a:ext cx="1800225" cy="1295400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graphicFrame>
        <p:nvGraphicFramePr>
          <p:cNvPr id="22" name="Tabel 21"/>
          <p:cNvGraphicFramePr>
            <a:graphicFrameLocks noGrp="1"/>
          </p:cNvGraphicFramePr>
          <p:nvPr/>
        </p:nvGraphicFramePr>
        <p:xfrm>
          <a:off x="3995738" y="3551238"/>
          <a:ext cx="4752975" cy="74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384"/>
                <a:gridCol w="1366905"/>
                <a:gridCol w="1513686"/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Geen</a:t>
                      </a:r>
                      <a:r>
                        <a:rPr lang="nl-NL" sz="1800" baseline="0" dirty="0" smtClean="0"/>
                        <a:t> diagnose</a:t>
                      </a:r>
                      <a:endParaRPr lang="nl-NL" sz="1800" dirty="0"/>
                    </a:p>
                  </a:txBody>
                  <a:tcPr marL="91449" marR="91449" marT="45700" marB="457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Diagnose</a:t>
                      </a:r>
                      <a:endParaRPr lang="nl-NL" sz="1800" dirty="0"/>
                    </a:p>
                  </a:txBody>
                  <a:tcPr marL="91449" marR="91449" marT="45700" marB="457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Prevalentie</a:t>
                      </a:r>
                      <a:endParaRPr lang="nl-NL" sz="1800" dirty="0"/>
                    </a:p>
                  </a:txBody>
                  <a:tcPr marL="91449" marR="91449" marT="45700" marB="45700">
                    <a:solidFill>
                      <a:srgbClr val="FF0000"/>
                    </a:solidFill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accent6"/>
                          </a:solidFill>
                        </a:rPr>
                        <a:t>N</a:t>
                      </a:r>
                      <a:r>
                        <a:rPr lang="nl-NL" sz="1800" baseline="0" dirty="0" smtClean="0">
                          <a:solidFill>
                            <a:schemeClr val="accent6"/>
                          </a:solidFill>
                        </a:rPr>
                        <a:t> = 500</a:t>
                      </a:r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49" marR="9144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accent6"/>
                          </a:solidFill>
                        </a:rPr>
                        <a:t>N</a:t>
                      </a:r>
                      <a:r>
                        <a:rPr lang="nl-NL" sz="1800" baseline="0" dirty="0" smtClean="0">
                          <a:solidFill>
                            <a:schemeClr val="accent6"/>
                          </a:solidFill>
                        </a:rPr>
                        <a:t> = 50</a:t>
                      </a:r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49" marR="9144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accent6"/>
                          </a:solidFill>
                        </a:rPr>
                        <a:t>9%</a:t>
                      </a:r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49" marR="91449" marT="45700" marB="45700"/>
                </a:tc>
              </a:tr>
            </a:tbl>
          </a:graphicData>
        </a:graphic>
      </p:graphicFrame>
      <p:graphicFrame>
        <p:nvGraphicFramePr>
          <p:cNvPr id="24" name="Tabel 23"/>
          <p:cNvGraphicFramePr>
            <a:graphicFrameLocks noGrp="1"/>
          </p:cNvGraphicFramePr>
          <p:nvPr/>
        </p:nvGraphicFramePr>
        <p:xfrm>
          <a:off x="1763713" y="4837113"/>
          <a:ext cx="6985001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320"/>
                <a:gridCol w="1872268"/>
                <a:gridCol w="1328191"/>
                <a:gridCol w="1552222"/>
              </a:tblGrid>
              <a:tr h="370946">
                <a:tc>
                  <a:txBody>
                    <a:bodyPr/>
                    <a:lstStyle/>
                    <a:p>
                      <a:pPr algn="l"/>
                      <a:endParaRPr lang="nl-NL" sz="1800" dirty="0"/>
                    </a:p>
                  </a:txBody>
                  <a:tcPr marL="91443" marR="91443" marT="45733" marB="4573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Geen</a:t>
                      </a:r>
                      <a:r>
                        <a:rPr lang="nl-NL" sz="1800" baseline="0" dirty="0" smtClean="0"/>
                        <a:t> diagnose</a:t>
                      </a:r>
                      <a:endParaRPr lang="nl-NL" sz="1800" dirty="0"/>
                    </a:p>
                  </a:txBody>
                  <a:tcPr marL="91443" marR="91443" marT="45733" marB="4573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Diagnose</a:t>
                      </a:r>
                      <a:endParaRPr lang="nl-NL" sz="1800" dirty="0"/>
                    </a:p>
                  </a:txBody>
                  <a:tcPr marL="91443" marR="91443" marT="45733" marB="4573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Prevalentie</a:t>
                      </a:r>
                      <a:endParaRPr lang="nl-NL" sz="1800" dirty="0"/>
                    </a:p>
                  </a:txBody>
                  <a:tcPr marL="91443" marR="91443" marT="45733" marB="45733">
                    <a:solidFill>
                      <a:srgbClr val="FF0000"/>
                    </a:solidFill>
                  </a:tcPr>
                </a:tc>
              </a:tr>
              <a:tr h="370946">
                <a:tc>
                  <a:txBody>
                    <a:bodyPr/>
                    <a:lstStyle/>
                    <a:p>
                      <a:pPr algn="l"/>
                      <a:r>
                        <a:rPr lang="nl-NL" sz="1800" b="1" dirty="0" smtClean="0">
                          <a:solidFill>
                            <a:schemeClr val="tx1"/>
                          </a:solidFill>
                        </a:rPr>
                        <a:t>D in Classificatie</a:t>
                      </a:r>
                      <a:endParaRPr lang="nl-NL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33" marB="4573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 smtClean="0">
                          <a:solidFill>
                            <a:srgbClr val="FF0000"/>
                          </a:solidFill>
                        </a:rPr>
                        <a:t>N = 50</a:t>
                      </a:r>
                      <a:endParaRPr lang="nl-N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 smtClean="0">
                          <a:solidFill>
                            <a:srgbClr val="006600"/>
                          </a:solidFill>
                        </a:rPr>
                        <a:t>N = 45</a:t>
                      </a:r>
                      <a:endParaRPr lang="nl-NL" sz="1800" b="1" dirty="0">
                        <a:solidFill>
                          <a:srgbClr val="006600"/>
                        </a:solidFill>
                      </a:endParaRPr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accent6"/>
                          </a:solidFill>
                        </a:rPr>
                        <a:t>17%</a:t>
                      </a:r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43" marR="91443"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l"/>
                      <a:r>
                        <a:rPr lang="nl-NL" sz="1800" b="1" dirty="0" smtClean="0">
                          <a:solidFill>
                            <a:schemeClr val="tx1"/>
                          </a:solidFill>
                        </a:rPr>
                        <a:t>Geen classificatie</a:t>
                      </a:r>
                      <a:endParaRPr lang="nl-NL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33" marB="4573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rgbClr val="006600"/>
                          </a:solidFill>
                        </a:rPr>
                        <a:t>N = 450</a:t>
                      </a:r>
                      <a:endParaRPr lang="nl-NL" sz="1800" dirty="0">
                        <a:solidFill>
                          <a:srgbClr val="006600"/>
                        </a:solidFill>
                      </a:endParaRPr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rgbClr val="FF0000"/>
                          </a:solidFill>
                        </a:rPr>
                        <a:t>N = 5</a:t>
                      </a:r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nl-NL" sz="1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91443" marR="91443" marT="45733" marB="45733"/>
                </a:tc>
              </a:tr>
            </a:tbl>
          </a:graphicData>
        </a:graphic>
      </p:graphicFrame>
      <p:cxnSp>
        <p:nvCxnSpPr>
          <p:cNvPr id="34861" name="Rechte verbindingslijn met pijl 16"/>
          <p:cNvCxnSpPr>
            <a:cxnSpLocks noChangeShapeType="1"/>
          </p:cNvCxnSpPr>
          <p:nvPr/>
        </p:nvCxnSpPr>
        <p:spPr bwMode="auto">
          <a:xfrm flipH="1" flipV="1">
            <a:off x="2771775" y="1443038"/>
            <a:ext cx="1368425" cy="0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6" name="Tabel 25"/>
          <p:cNvGraphicFramePr>
            <a:graphicFrameLocks noGrp="1"/>
          </p:cNvGraphicFramePr>
          <p:nvPr/>
        </p:nvGraphicFramePr>
        <p:xfrm>
          <a:off x="3995738" y="2532063"/>
          <a:ext cx="3240087" cy="74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042"/>
                <a:gridCol w="1656045"/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Specificiteit</a:t>
                      </a:r>
                      <a:endParaRPr lang="nl-NL" sz="1800" dirty="0"/>
                    </a:p>
                  </a:txBody>
                  <a:tcPr marL="91432" marR="91432" marT="45700" marB="457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Sensitiviteit</a:t>
                      </a:r>
                      <a:endParaRPr lang="nl-NL" sz="1800" dirty="0"/>
                    </a:p>
                  </a:txBody>
                  <a:tcPr marL="91432" marR="91432" marT="45700" marB="45700">
                    <a:solidFill>
                      <a:srgbClr val="FF0000"/>
                    </a:solidFill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accent6"/>
                          </a:solidFill>
                        </a:rPr>
                        <a:t>0,9</a:t>
                      </a:r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accent6"/>
                          </a:solidFill>
                        </a:rPr>
                        <a:t>0,9</a:t>
                      </a:r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32" marR="91432" marT="45700" marB="45700"/>
                </a:tc>
              </a:tr>
            </a:tbl>
          </a:graphicData>
        </a:graphic>
      </p:graphicFrame>
      <p:sp>
        <p:nvSpPr>
          <p:cNvPr id="34873" name="Tekstvak 27"/>
          <p:cNvSpPr txBox="1">
            <a:spLocks noChangeArrowheads="1"/>
          </p:cNvSpPr>
          <p:nvPr/>
        </p:nvSpPr>
        <p:spPr bwMode="auto">
          <a:xfrm>
            <a:off x="3203575" y="1443038"/>
            <a:ext cx="450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z="4400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247533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el 23"/>
          <p:cNvGraphicFramePr>
            <a:graphicFrameLocks noGrp="1"/>
          </p:cNvGraphicFramePr>
          <p:nvPr/>
        </p:nvGraphicFramePr>
        <p:xfrm>
          <a:off x="1763713" y="4837113"/>
          <a:ext cx="6985001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320"/>
                <a:gridCol w="1872268"/>
                <a:gridCol w="1328191"/>
                <a:gridCol w="1552222"/>
              </a:tblGrid>
              <a:tr h="370946">
                <a:tc>
                  <a:txBody>
                    <a:bodyPr/>
                    <a:lstStyle/>
                    <a:p>
                      <a:pPr algn="l"/>
                      <a:endParaRPr lang="nl-NL" sz="1800" dirty="0"/>
                    </a:p>
                  </a:txBody>
                  <a:tcPr marL="91443" marR="91443" marT="45733" marB="4573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Geen</a:t>
                      </a:r>
                      <a:r>
                        <a:rPr lang="nl-NL" sz="1800" baseline="0" dirty="0" smtClean="0"/>
                        <a:t> diagnose</a:t>
                      </a:r>
                      <a:endParaRPr lang="nl-NL" sz="1800" dirty="0"/>
                    </a:p>
                  </a:txBody>
                  <a:tcPr marL="91443" marR="91443" marT="45733" marB="4573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Diagnose</a:t>
                      </a:r>
                      <a:endParaRPr lang="nl-NL" sz="1800" dirty="0"/>
                    </a:p>
                  </a:txBody>
                  <a:tcPr marL="91443" marR="91443" marT="45733" marB="4573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Prevalentie</a:t>
                      </a:r>
                      <a:endParaRPr lang="nl-NL" sz="1800" dirty="0"/>
                    </a:p>
                  </a:txBody>
                  <a:tcPr marL="91443" marR="91443" marT="45733" marB="45733">
                    <a:solidFill>
                      <a:srgbClr val="FF0000"/>
                    </a:solidFill>
                  </a:tcPr>
                </a:tc>
              </a:tr>
              <a:tr h="370946">
                <a:tc>
                  <a:txBody>
                    <a:bodyPr/>
                    <a:lstStyle/>
                    <a:p>
                      <a:pPr algn="l"/>
                      <a:r>
                        <a:rPr lang="nl-NL" sz="1800" b="1" dirty="0" smtClean="0">
                          <a:solidFill>
                            <a:schemeClr val="tx1"/>
                          </a:solidFill>
                        </a:rPr>
                        <a:t>Classificatie</a:t>
                      </a:r>
                      <a:endParaRPr lang="nl-NL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33" marB="4573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N = </a:t>
                      </a:r>
                      <a:r>
                        <a:rPr lang="nl-NL" sz="1800" b="1" dirty="0" smtClean="0">
                          <a:solidFill>
                            <a:srgbClr val="FF0000"/>
                          </a:solidFill>
                        </a:rPr>
                        <a:t>500</a:t>
                      </a:r>
                      <a:endParaRPr lang="nl-NL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N = </a:t>
                      </a:r>
                      <a:r>
                        <a:rPr lang="nl-NL" sz="1800" b="1" dirty="0" smtClean="0">
                          <a:solidFill>
                            <a:srgbClr val="006600"/>
                          </a:solidFill>
                        </a:rPr>
                        <a:t>45</a:t>
                      </a:r>
                      <a:endParaRPr lang="nl-NL" sz="1800" b="1" dirty="0">
                        <a:solidFill>
                          <a:srgbClr val="006600"/>
                        </a:solidFill>
                      </a:endParaRPr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accent6"/>
                          </a:solidFill>
                        </a:rPr>
                        <a:t>11%</a:t>
                      </a:r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43" marR="91443" marT="45733" marB="45733"/>
                </a:tc>
              </a:tr>
              <a:tr h="370946">
                <a:tc>
                  <a:txBody>
                    <a:bodyPr/>
                    <a:lstStyle/>
                    <a:p>
                      <a:pPr algn="l"/>
                      <a:r>
                        <a:rPr lang="nl-NL" sz="1800" b="1" dirty="0" smtClean="0">
                          <a:solidFill>
                            <a:schemeClr val="tx1"/>
                          </a:solidFill>
                        </a:rPr>
                        <a:t>Geen classificatie</a:t>
                      </a:r>
                      <a:endParaRPr lang="nl-NL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91443" marR="91443" marT="45733" marB="45733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N = </a:t>
                      </a:r>
                      <a:r>
                        <a:rPr lang="nl-NL" sz="1800" dirty="0" smtClean="0">
                          <a:solidFill>
                            <a:srgbClr val="006600"/>
                          </a:solidFill>
                        </a:rPr>
                        <a:t>4500</a:t>
                      </a:r>
                      <a:endParaRPr lang="nl-NL" sz="1800" dirty="0">
                        <a:solidFill>
                          <a:srgbClr val="006600"/>
                        </a:solidFill>
                      </a:endParaRPr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N = </a:t>
                      </a:r>
                      <a:r>
                        <a:rPr lang="nl-NL" sz="18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nl-NL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pPr algn="ctr"/>
                      <a:endParaRPr lang="nl-NL" sz="180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91443" marR="91443" marT="45733" marB="45733"/>
                </a:tc>
              </a:tr>
            </a:tbl>
          </a:graphicData>
        </a:graphic>
      </p:graphicFrame>
      <p:sp>
        <p:nvSpPr>
          <p:cNvPr id="3586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Algemene populatie</a:t>
            </a:r>
          </a:p>
        </p:txBody>
      </p:sp>
      <p:sp>
        <p:nvSpPr>
          <p:cNvPr id="35865" name="Tijdelijke aanduiding voor datum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4B57C0-9277-41A6-BA3C-050D48D58FB3}" type="datetime6">
              <a:rPr lang="nl-NL" altLang="nl-NL" sz="1200" smtClean="0">
                <a:solidFill>
                  <a:schemeClr val="bg1"/>
                </a:solidFill>
              </a:rPr>
              <a:pPr/>
              <a:t>oktober ’16</a:t>
            </a:fld>
            <a:endParaRPr lang="en-US" altLang="nl-NL" sz="1200" smtClean="0">
              <a:solidFill>
                <a:schemeClr val="bg1"/>
              </a:solidFill>
            </a:endParaRPr>
          </a:p>
        </p:txBody>
      </p:sp>
      <p:sp>
        <p:nvSpPr>
          <p:cNvPr id="35866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7AD43F-6219-44A3-B07F-0E65EC52C3C2}" type="slidenum">
              <a:rPr lang="en-US" altLang="nl-NL" sz="1200">
                <a:solidFill>
                  <a:schemeClr val="bg1"/>
                </a:solidFill>
              </a:rPr>
              <a:pPr/>
              <a:t>24</a:t>
            </a:fld>
            <a:endParaRPr lang="en-US" altLang="nl-NL" sz="1200">
              <a:solidFill>
                <a:schemeClr val="bg1"/>
              </a:solidFill>
            </a:endParaRPr>
          </a:p>
        </p:txBody>
      </p:sp>
      <p:sp>
        <p:nvSpPr>
          <p:cNvPr id="35867" name="Rechthoek 3"/>
          <p:cNvSpPr>
            <a:spLocks noChangeArrowheads="1"/>
          </p:cNvSpPr>
          <p:nvPr/>
        </p:nvSpPr>
        <p:spPr bwMode="auto">
          <a:xfrm>
            <a:off x="1042988" y="2565400"/>
            <a:ext cx="2344737" cy="15843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35868" name="Rechthoek 18"/>
          <p:cNvSpPr>
            <a:spLocks noChangeArrowheads="1"/>
          </p:cNvSpPr>
          <p:nvPr/>
        </p:nvSpPr>
        <p:spPr bwMode="auto">
          <a:xfrm>
            <a:off x="2771775" y="3644900"/>
            <a:ext cx="723900" cy="612775"/>
          </a:xfrm>
          <a:prstGeom prst="rec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35869" name="Tekstvak 13"/>
          <p:cNvSpPr txBox="1">
            <a:spLocks noChangeArrowheads="1"/>
          </p:cNvSpPr>
          <p:nvPr/>
        </p:nvSpPr>
        <p:spPr bwMode="auto">
          <a:xfrm>
            <a:off x="4211638" y="1196975"/>
            <a:ext cx="1655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dirty="0">
                <a:solidFill>
                  <a:schemeClr val="accent6"/>
                </a:solidFill>
                <a:cs typeface="Arial" panose="020B0604020202020204" pitchFamily="34" charset="0"/>
              </a:rPr>
              <a:t>Diagnose</a:t>
            </a:r>
          </a:p>
        </p:txBody>
      </p:sp>
      <p:sp>
        <p:nvSpPr>
          <p:cNvPr id="35870" name="Tekstvak 14"/>
          <p:cNvSpPr txBox="1">
            <a:spLocks noChangeArrowheads="1"/>
          </p:cNvSpPr>
          <p:nvPr/>
        </p:nvSpPr>
        <p:spPr bwMode="auto">
          <a:xfrm>
            <a:off x="971550" y="1196975"/>
            <a:ext cx="1944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>
                <a:solidFill>
                  <a:schemeClr val="accent6"/>
                </a:solidFill>
                <a:cs typeface="Arial" panose="020B0604020202020204" pitchFamily="34" charset="0"/>
              </a:rPr>
              <a:t>Classificatie</a:t>
            </a:r>
          </a:p>
        </p:txBody>
      </p:sp>
      <p:cxnSp>
        <p:nvCxnSpPr>
          <p:cNvPr id="35871" name="Rechte verbindingslijn met pijl 15"/>
          <p:cNvCxnSpPr>
            <a:cxnSpLocks noChangeShapeType="1"/>
          </p:cNvCxnSpPr>
          <p:nvPr/>
        </p:nvCxnSpPr>
        <p:spPr bwMode="auto">
          <a:xfrm flipH="1" flipV="1">
            <a:off x="2771775" y="1443038"/>
            <a:ext cx="1368425" cy="0"/>
          </a:xfrm>
          <a:prstGeom prst="straightConnector1">
            <a:avLst/>
          </a:prstGeom>
          <a:noFill/>
          <a:ln w="38100" algn="ctr">
            <a:solidFill>
              <a:schemeClr val="tx2">
                <a:lumMod val="60000"/>
                <a:lumOff val="40000"/>
              </a:schemeClr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72" name="Tekstvak 16"/>
          <p:cNvSpPr txBox="1">
            <a:spLocks noChangeArrowheads="1"/>
          </p:cNvSpPr>
          <p:nvPr/>
        </p:nvSpPr>
        <p:spPr bwMode="auto">
          <a:xfrm>
            <a:off x="3203575" y="1443038"/>
            <a:ext cx="450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z="4400" dirty="0">
                <a:solidFill>
                  <a:schemeClr val="tx2">
                    <a:lumMod val="60000"/>
                    <a:lumOff val="40000"/>
                  </a:schemeClr>
                </a:solidFill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27" name="Tabel 26"/>
          <p:cNvGraphicFramePr>
            <a:graphicFrameLocks noGrp="1"/>
          </p:cNvGraphicFramePr>
          <p:nvPr/>
        </p:nvGraphicFramePr>
        <p:xfrm>
          <a:off x="3995738" y="2532063"/>
          <a:ext cx="3240087" cy="74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042"/>
                <a:gridCol w="1656045"/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Specificiteit</a:t>
                      </a:r>
                      <a:endParaRPr lang="nl-NL" sz="1800" dirty="0"/>
                    </a:p>
                  </a:txBody>
                  <a:tcPr marL="91432" marR="91432" marT="45700" marB="457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Sensitiviteit</a:t>
                      </a:r>
                      <a:endParaRPr lang="nl-NL" sz="1800" dirty="0"/>
                    </a:p>
                  </a:txBody>
                  <a:tcPr marL="91432" marR="91432" marT="45700" marB="45700">
                    <a:solidFill>
                      <a:srgbClr val="FF0000"/>
                    </a:solidFill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accent6"/>
                          </a:solidFill>
                        </a:rPr>
                        <a:t>0,9</a:t>
                      </a:r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32" marR="91432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accent6"/>
                          </a:solidFill>
                        </a:rPr>
                        <a:t>0,9</a:t>
                      </a:r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32" marR="91432" marT="45700" marB="45700"/>
                </a:tc>
              </a:tr>
            </a:tbl>
          </a:graphicData>
        </a:graphic>
      </p:graphicFrame>
      <p:graphicFrame>
        <p:nvGraphicFramePr>
          <p:cNvPr id="28" name="Tabel 27"/>
          <p:cNvGraphicFramePr>
            <a:graphicFrameLocks noGrp="1"/>
          </p:cNvGraphicFramePr>
          <p:nvPr/>
        </p:nvGraphicFramePr>
        <p:xfrm>
          <a:off x="3995738" y="3551238"/>
          <a:ext cx="4752975" cy="741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384"/>
                <a:gridCol w="1366905"/>
                <a:gridCol w="1513686"/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Geen</a:t>
                      </a:r>
                      <a:r>
                        <a:rPr lang="nl-NL" sz="1800" baseline="0" dirty="0" smtClean="0"/>
                        <a:t> diagnose</a:t>
                      </a:r>
                      <a:endParaRPr lang="nl-NL" sz="1800" dirty="0"/>
                    </a:p>
                  </a:txBody>
                  <a:tcPr marL="91449" marR="91449" marT="45700" marB="457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Diagnose</a:t>
                      </a:r>
                      <a:endParaRPr lang="nl-NL" sz="1800" dirty="0"/>
                    </a:p>
                  </a:txBody>
                  <a:tcPr marL="91449" marR="91449" marT="45700" marB="4570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Prevalentie</a:t>
                      </a:r>
                      <a:endParaRPr lang="nl-NL" sz="1800" dirty="0"/>
                    </a:p>
                  </a:txBody>
                  <a:tcPr marL="91449" marR="91449" marT="45700" marB="45700">
                    <a:solidFill>
                      <a:srgbClr val="FF0000"/>
                    </a:solidFill>
                  </a:tcPr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accent6"/>
                          </a:solidFill>
                        </a:rPr>
                        <a:t>N</a:t>
                      </a:r>
                      <a:r>
                        <a:rPr lang="nl-NL" sz="1800" baseline="0" dirty="0" smtClean="0">
                          <a:solidFill>
                            <a:schemeClr val="accent6"/>
                          </a:solidFill>
                        </a:rPr>
                        <a:t> = 5000</a:t>
                      </a:r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49" marR="9144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accent6"/>
                          </a:solidFill>
                        </a:rPr>
                        <a:t>N</a:t>
                      </a:r>
                      <a:r>
                        <a:rPr lang="nl-NL" sz="1800" baseline="0" dirty="0" smtClean="0">
                          <a:solidFill>
                            <a:schemeClr val="accent6"/>
                          </a:solidFill>
                        </a:rPr>
                        <a:t> = 50</a:t>
                      </a:r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49" marR="91449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>
                          <a:solidFill>
                            <a:schemeClr val="accent6"/>
                          </a:solidFill>
                        </a:rPr>
                        <a:t>1%</a:t>
                      </a:r>
                      <a:endParaRPr lang="nl-NL" sz="1800" dirty="0">
                        <a:solidFill>
                          <a:schemeClr val="accent6"/>
                        </a:solidFill>
                      </a:endParaRPr>
                    </a:p>
                  </a:txBody>
                  <a:tcPr marL="91449" marR="91449" marT="45700" marB="457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1303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brengt de DSM-5?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ED69AB-7D8C-4D11-B73F-B28791EF9D4D}" type="datetime6">
              <a:rPr lang="nl-NL" smtClean="0"/>
              <a:pPr>
                <a:defRPr/>
              </a:pPr>
              <a:t>oktober ’16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DFCE0-5F09-411C-8F5E-01F85AF13D17}" type="slidenum">
              <a:rPr lang="en-US" altLang="nl-NL" smtClean="0"/>
              <a:pPr/>
              <a:t>25</a:t>
            </a:fld>
            <a:endParaRPr lang="en-US" altLang="nl-NL"/>
          </a:p>
        </p:txBody>
      </p:sp>
      <p:pic>
        <p:nvPicPr>
          <p:cNvPr id="8" name="Picture 2" descr="https://www.boompsychologie.nl/afbeeldingen/nieuws/dsm_serie_ii_a_3d_low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346" y="971547"/>
            <a:ext cx="5353050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244960"/>
      </p:ext>
    </p:extLst>
  </p:cSld>
  <p:clrMapOvr>
    <a:masterClrMapping/>
  </p:clrMapOvr>
  <p:transition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brengt de DSM-5?</a:t>
            </a:r>
            <a:endParaRPr lang="en-US" altLang="en-US" dirty="0" smtClean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l-NL" sz="2400" dirty="0" smtClean="0"/>
              <a:t>Geen aardverschuiving</a:t>
            </a:r>
          </a:p>
          <a:p>
            <a:pPr eaLnBrk="1" hangingPunct="1">
              <a:defRPr/>
            </a:pPr>
            <a:endParaRPr lang="nl-NL" sz="240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Geen indeling meer in 5 assen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Nieuwe hoofdstukindeling 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Geen apart hoofdstuk voor jeugd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Beter genuanceerde formuleringen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Consistente formulering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Helderder in onderbouwing (en beperking)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nl-NL" sz="2400" dirty="0" smtClean="0"/>
              <a:t>DSM-5.0 </a:t>
            </a:r>
            <a:r>
              <a:rPr lang="nl-NL" sz="2400" dirty="0" smtClean="0">
                <a:sym typeface="Wingdings" panose="05000000000000000000" pitchFamily="2" charset="2"/>
              </a:rPr>
              <a:t> 5.1  5.2  …</a:t>
            </a:r>
            <a:endParaRPr lang="nl-NL" sz="2400" dirty="0" smtClean="0"/>
          </a:p>
          <a:p>
            <a:pPr eaLnBrk="1" hangingPunct="1">
              <a:defRPr/>
            </a:pPr>
            <a:endParaRPr lang="nl-NL" sz="2400" dirty="0"/>
          </a:p>
          <a:p>
            <a:pPr eaLnBrk="1" hangingPunct="1">
              <a:defRPr/>
            </a:pPr>
            <a:r>
              <a:rPr lang="nl-NL" sz="2400" dirty="0" smtClean="0"/>
              <a:t>Geen andere taal; meer een dialect</a:t>
            </a:r>
            <a:endParaRPr lang="nl-NL" sz="2400" dirty="0"/>
          </a:p>
          <a:p>
            <a:pPr marL="0" indent="0" eaLnBrk="1" hangingPunct="1">
              <a:buFontTx/>
              <a:buNone/>
              <a:defRPr/>
            </a:pPr>
            <a:endParaRPr lang="nl-NL" sz="2400" dirty="0" smtClean="0"/>
          </a:p>
          <a:p>
            <a:pPr marL="0" indent="0" eaLnBrk="1" hangingPunct="1">
              <a:buFontTx/>
              <a:buNone/>
              <a:defRPr/>
            </a:pPr>
            <a:endParaRPr lang="nl-NL" sz="2400" dirty="0"/>
          </a:p>
          <a:p>
            <a:pPr marL="0" indent="0" eaLnBrk="1" hangingPunct="1">
              <a:buFontTx/>
              <a:buNone/>
              <a:defRPr/>
            </a:pPr>
            <a:endParaRPr lang="nl-NL" sz="2400" dirty="0" smtClean="0"/>
          </a:p>
          <a:p>
            <a:pPr marL="0" indent="0" eaLnBrk="1" hangingPunct="1">
              <a:buFontTx/>
              <a:buNone/>
              <a:defRPr/>
            </a:pPr>
            <a:endParaRPr lang="en-US" sz="2400" dirty="0"/>
          </a:p>
        </p:txBody>
      </p:sp>
      <p:sp>
        <p:nvSpPr>
          <p:cNvPr id="12293" name="Tijdelijke aanduiding voor datum 4"/>
          <p:cNvSpPr>
            <a:spLocks noGrp="1"/>
          </p:cNvSpPr>
          <p:nvPr>
            <p:ph type="dt" sz="quarter" idx="4294967295"/>
          </p:nvPr>
        </p:nvSpPr>
        <p:spPr>
          <a:xfrm>
            <a:off x="5029200" y="6553200"/>
            <a:ext cx="3886200" cy="3048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8008D65-F7B1-433F-A07E-897645472048}" type="datetime6">
              <a:rPr lang="nl-NL" altLang="en-US" sz="1200" smtClean="0">
                <a:solidFill>
                  <a:schemeClr val="bg1"/>
                </a:solidFill>
              </a:rPr>
              <a:pPr>
                <a:defRPr/>
              </a:pPr>
              <a:t>oktober ’16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12294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4267200" y="6553200"/>
            <a:ext cx="609600" cy="304800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477C4B58-6878-4494-A0B3-F1785D500F18}" type="slidenum">
              <a:rPr lang="en-U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4294967295"/>
          </p:nvPr>
        </p:nvSpPr>
        <p:spPr>
          <a:xfrm>
            <a:off x="6319520" y="1066800"/>
            <a:ext cx="2608580" cy="5257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-"/>
              <a:defRPr/>
            </a:pPr>
            <a:endParaRPr lang="nl-NL" sz="2400" dirty="0"/>
          </a:p>
          <a:p>
            <a:pPr eaLnBrk="1" hangingPunct="1">
              <a:buFont typeface="Arial" panose="020B0604020202020204" pitchFamily="34" charset="0"/>
              <a:buChar char="-"/>
              <a:defRPr/>
            </a:pPr>
            <a:endParaRPr lang="nl-NL" sz="2400" dirty="0" smtClean="0"/>
          </a:p>
          <a:p>
            <a:pPr eaLnBrk="1" hangingPunct="1">
              <a:buFont typeface="Arial" panose="020B0604020202020204" pitchFamily="34" charset="0"/>
              <a:buChar char="-"/>
              <a:defRPr/>
            </a:pPr>
            <a:endParaRPr lang="nl-NL" sz="2400" dirty="0"/>
          </a:p>
          <a:p>
            <a:pPr eaLnBrk="1" hangingPunct="1">
              <a:buFont typeface="Arial" panose="020B0604020202020204" pitchFamily="34" charset="0"/>
              <a:buChar char="-"/>
              <a:defRPr/>
            </a:pPr>
            <a:endParaRPr lang="nl-NL" sz="2400" dirty="0" smtClean="0"/>
          </a:p>
          <a:p>
            <a:pPr eaLnBrk="1" hangingPunct="1">
              <a:buFont typeface="Arial" panose="020B0604020202020204" pitchFamily="34" charset="0"/>
              <a:buChar char="-"/>
              <a:defRPr/>
            </a:pPr>
            <a:endParaRPr lang="nl-NL" sz="2400" dirty="0"/>
          </a:p>
          <a:p>
            <a:pPr eaLnBrk="1" hangingPunct="1">
              <a:buFont typeface="Arial" panose="020B0604020202020204" pitchFamily="34" charset="0"/>
              <a:buChar char="-"/>
              <a:defRPr/>
            </a:pPr>
            <a:endParaRPr lang="nl-NL" sz="2400" dirty="0" smtClean="0"/>
          </a:p>
          <a:p>
            <a:pPr eaLnBrk="1" hangingPunct="1">
              <a:buFont typeface="Arial" panose="020B0604020202020204" pitchFamily="34" charset="0"/>
              <a:buChar char="-"/>
              <a:defRPr/>
            </a:pPr>
            <a:endParaRPr lang="nl-NL" sz="2400" dirty="0"/>
          </a:p>
          <a:p>
            <a:pPr marL="0" indent="0" algn="r" eaLnBrk="1" hangingPunct="1">
              <a:buFontTx/>
              <a:buNone/>
              <a:defRPr/>
            </a:pPr>
            <a:endParaRPr lang="nl-NL" sz="2400" dirty="0"/>
          </a:p>
          <a:p>
            <a:pPr marL="0" indent="0" algn="r" eaLnBrk="1" hangingPunct="1">
              <a:buFontTx/>
              <a:buNone/>
              <a:defRPr/>
            </a:pPr>
            <a:endParaRPr lang="nl-NL" sz="2400" dirty="0" smtClean="0">
              <a:solidFill>
                <a:srgbClr val="0000FF"/>
              </a:solidFill>
            </a:endParaRPr>
          </a:p>
          <a:p>
            <a:pPr marL="0" indent="0" algn="r" eaLnBrk="1" hangingPunct="1">
              <a:buFontTx/>
              <a:buNone/>
              <a:defRPr/>
            </a:pPr>
            <a:endParaRPr lang="nl-NL" sz="2400" dirty="0">
              <a:solidFill>
                <a:srgbClr val="0000FF"/>
              </a:solidFill>
            </a:endParaRPr>
          </a:p>
          <a:p>
            <a:pPr marL="0" indent="0" algn="r" eaLnBrk="1" hangingPunct="1">
              <a:buFontTx/>
              <a:buNone/>
              <a:defRPr/>
            </a:pPr>
            <a:endParaRPr lang="nl-NL" sz="2400" dirty="0" smtClean="0">
              <a:solidFill>
                <a:srgbClr val="0000FF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nl-NL" sz="2400" dirty="0" smtClean="0">
                <a:solidFill>
                  <a:srgbClr val="0000FF"/>
                </a:solidFill>
              </a:rPr>
              <a:t>www.dsm-5-nl.org</a:t>
            </a:r>
            <a:endParaRPr lang="nl-NL" sz="2400" dirty="0">
              <a:solidFill>
                <a:srgbClr val="0000FF"/>
              </a:solidFill>
            </a:endParaRPr>
          </a:p>
          <a:p>
            <a:pPr marL="0" indent="0" algn="r" eaLnBrk="1" hangingPunct="1">
              <a:buFontTx/>
              <a:buNone/>
              <a:defRPr/>
            </a:pPr>
            <a:r>
              <a:rPr lang="en-US" sz="2400" dirty="0" smtClean="0"/>
              <a:t>c</a:t>
            </a:r>
            <a:endParaRPr lang="en-US" sz="2400" dirty="0"/>
          </a:p>
        </p:txBody>
      </p:sp>
      <p:pic>
        <p:nvPicPr>
          <p:cNvPr id="10247" name="Picture 2" descr="http://autismspeaksblog.files.wordpress.com/2012/02/dsm5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4581525"/>
            <a:ext cx="30607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4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Nieuwe hoofdstukken / -namen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Neurobiologische ontwikkelingsstoornissen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Bipolaire stemmingsstoornissen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Obsessieve-compulsieve en verwante stoornissen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Trauma- en stress-gerelateerde stoornissen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Somatische-symptoomstoornis en verwante stoornissen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Eliminatiestoornissen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Genderdysforie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Neurocognitieve stoornissen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DFC4CA-C18C-1948-860B-AB40FEDD7F72}" type="datetime5">
              <a:rPr lang="nl-NL" smtClean="0"/>
              <a:t>16-okt-16</a:t>
            </a:fld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Insert &gt; Header &amp; footer</a:t>
            </a:r>
            <a:endParaRPr lang="en-GB" dirty="0"/>
          </a:p>
        </p:txBody>
      </p:sp>
      <p:sp>
        <p:nvSpPr>
          <p:cNvPr id="7" name="Tijdelijke aanduiding voor inhoud 8"/>
          <p:cNvSpPr txBox="1">
            <a:spLocks/>
          </p:cNvSpPr>
          <p:nvPr/>
        </p:nvSpPr>
        <p:spPr bwMode="auto">
          <a:xfrm>
            <a:off x="6319520" y="1066800"/>
            <a:ext cx="260858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 algn="r">
              <a:defRPr/>
            </a:pPr>
            <a:endParaRPr lang="nl-NL" sz="2400" kern="0" smtClean="0"/>
          </a:p>
          <a:p>
            <a:pPr algn="r">
              <a:defRPr/>
            </a:pPr>
            <a:endParaRPr lang="nl-NL" sz="2400" kern="0" smtClean="0">
              <a:solidFill>
                <a:srgbClr val="0000FF"/>
              </a:solidFill>
            </a:endParaRPr>
          </a:p>
          <a:p>
            <a:pPr algn="r">
              <a:defRPr/>
            </a:pPr>
            <a:endParaRPr lang="nl-NL" sz="2400" kern="0" smtClean="0">
              <a:solidFill>
                <a:srgbClr val="0000FF"/>
              </a:solidFill>
            </a:endParaRPr>
          </a:p>
          <a:p>
            <a:pPr algn="r">
              <a:defRPr/>
            </a:pPr>
            <a:endParaRPr lang="nl-NL" sz="2400" kern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nl-NL" sz="2400" kern="0" smtClean="0">
                <a:solidFill>
                  <a:srgbClr val="0000FF"/>
                </a:solidFill>
              </a:rPr>
              <a:t>www.dsm-5-nl.org</a:t>
            </a:r>
          </a:p>
          <a:p>
            <a:pPr algn="r">
              <a:defRPr/>
            </a:pPr>
            <a:r>
              <a:rPr lang="en-US" sz="2400" kern="0" smtClean="0"/>
              <a:t>c</a:t>
            </a:r>
            <a:endParaRPr lang="en-US" sz="2400" kern="0" dirty="0"/>
          </a:p>
        </p:txBody>
      </p:sp>
      <p:pic>
        <p:nvPicPr>
          <p:cNvPr id="8" name="Picture 2" descr="http://autismspeaksblog.files.wordpress.com/2012/02/dsm5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4581525"/>
            <a:ext cx="30607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30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dirty="0" smtClean="0"/>
              <a:t>Stoornissen</a:t>
            </a:r>
          </a:p>
        </p:txBody>
      </p:sp>
      <p:sp>
        <p:nvSpPr>
          <p:cNvPr id="12291" name="Tijdelijke aanduiding voor inhoud 7"/>
          <p:cNvSpPr>
            <a:spLocks noGrp="1"/>
          </p:cNvSpPr>
          <p:nvPr>
            <p:ph idx="1"/>
          </p:nvPr>
        </p:nvSpPr>
        <p:spPr>
          <a:xfrm>
            <a:off x="566738" y="1144588"/>
            <a:ext cx="8291512" cy="2226426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15 “nieuwe” stoornissen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Veel aanpassingen van criteria (veelal beperkt)</a:t>
            </a:r>
          </a:p>
          <a:p>
            <a:pPr marL="342900" lvl="1" indent="-342900"/>
            <a:r>
              <a:rPr lang="nl-NL" altLang="en-US" sz="2400" dirty="0" smtClean="0"/>
              <a:t>Veel samenvoeging en verandering van naamgeving</a:t>
            </a:r>
          </a:p>
          <a:p>
            <a:pPr eaLnBrk="1" hangingPunct="1"/>
            <a:endParaRPr lang="nl-NL" altLang="en-US" sz="2400" dirty="0" smtClean="0"/>
          </a:p>
          <a:p>
            <a:pPr eaLnBrk="1" hangingPunct="1"/>
            <a:endParaRPr lang="nl-NL" altLang="en-US" sz="2400" dirty="0" smtClean="0"/>
          </a:p>
        </p:txBody>
      </p:sp>
      <p:sp>
        <p:nvSpPr>
          <p:cNvPr id="14340" name="Tijdelijke aanduiding voor datum 4"/>
          <p:cNvSpPr>
            <a:spLocks noGrp="1"/>
          </p:cNvSpPr>
          <p:nvPr>
            <p:ph type="dt" sz="quarter" idx="4294967295"/>
          </p:nvPr>
        </p:nvSpPr>
        <p:spPr>
          <a:xfrm>
            <a:off x="5029200" y="6553200"/>
            <a:ext cx="3886200" cy="3048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ADB5902B-678D-4FF1-96BD-0AA377DD41C0}" type="datetime6">
              <a:rPr lang="nl-NL" altLang="en-US" sz="1200" smtClean="0">
                <a:solidFill>
                  <a:srgbClr val="111166"/>
                </a:solidFill>
              </a:rPr>
              <a:pPr>
                <a:defRPr/>
              </a:pPr>
              <a:t>oktober ’16</a:t>
            </a:fld>
            <a:endParaRPr lang="en-US" altLang="en-US" sz="1200" smtClean="0">
              <a:solidFill>
                <a:srgbClr val="111166"/>
              </a:solidFill>
            </a:endParaRPr>
          </a:p>
        </p:txBody>
      </p:sp>
      <p:sp>
        <p:nvSpPr>
          <p:cNvPr id="14341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4267200" y="6553200"/>
            <a:ext cx="609600" cy="304800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3F306CA-C116-451F-B76E-7B25874FAA4D}" type="slidenum">
              <a:rPr lang="en-US" altLang="en-US" sz="1200">
                <a:solidFill>
                  <a:srgbClr val="11116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111166"/>
              </a:solidFill>
            </a:endParaRPr>
          </a:p>
        </p:txBody>
      </p:sp>
      <p:graphicFrame>
        <p:nvGraphicFramePr>
          <p:cNvPr id="6" name="Grafie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056870"/>
              </p:ext>
            </p:extLst>
          </p:nvPr>
        </p:nvGraphicFramePr>
        <p:xfrm>
          <a:off x="566738" y="3371014"/>
          <a:ext cx="8023808" cy="1235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jdelijke aanduiding voor inhoud 8"/>
          <p:cNvSpPr txBox="1">
            <a:spLocks/>
          </p:cNvSpPr>
          <p:nvPr/>
        </p:nvSpPr>
        <p:spPr bwMode="auto">
          <a:xfrm>
            <a:off x="6319520" y="1066800"/>
            <a:ext cx="260858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dirty="0" smtClean="0"/>
          </a:p>
          <a:p>
            <a:pPr algn="r">
              <a:defRPr/>
            </a:pPr>
            <a:endParaRPr lang="nl-NL" sz="2400" kern="0" dirty="0" smtClean="0"/>
          </a:p>
          <a:p>
            <a:pPr algn="r">
              <a:defRPr/>
            </a:pPr>
            <a:endParaRPr lang="nl-NL" sz="2400" kern="0" dirty="0" smtClean="0">
              <a:solidFill>
                <a:srgbClr val="0000FF"/>
              </a:solidFill>
            </a:endParaRPr>
          </a:p>
          <a:p>
            <a:pPr algn="r">
              <a:defRPr/>
            </a:pPr>
            <a:endParaRPr lang="nl-NL" sz="2400" kern="0" dirty="0" smtClean="0">
              <a:solidFill>
                <a:srgbClr val="0000FF"/>
              </a:solidFill>
            </a:endParaRPr>
          </a:p>
          <a:p>
            <a:pPr algn="r">
              <a:defRPr/>
            </a:pPr>
            <a:endParaRPr lang="nl-NL" sz="2400" kern="0" dirty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nl-NL" sz="2400" kern="0" dirty="0" smtClean="0">
                <a:solidFill>
                  <a:srgbClr val="0000FF"/>
                </a:solidFill>
              </a:rPr>
              <a:t>www.dsm-5-nl.org</a:t>
            </a:r>
          </a:p>
          <a:p>
            <a:pPr algn="r">
              <a:defRPr/>
            </a:pPr>
            <a:r>
              <a:rPr lang="en-US" sz="2400" kern="0" dirty="0" smtClean="0"/>
              <a:t>c</a:t>
            </a:r>
            <a:endParaRPr lang="en-US" sz="2400" kern="0" dirty="0"/>
          </a:p>
        </p:txBody>
      </p:sp>
      <p:pic>
        <p:nvPicPr>
          <p:cNvPr id="8" name="Picture 2" descr="http://autismspeaksblog.files.wordpress.com/2012/02/dsm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4581525"/>
            <a:ext cx="30607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01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dirty="0" smtClean="0"/>
              <a:t>Selectie van nieuwe stoornissen</a:t>
            </a:r>
          </a:p>
        </p:txBody>
      </p:sp>
      <p:sp>
        <p:nvSpPr>
          <p:cNvPr id="13315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Disruptieve stemmingsregulatiestoornis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en-US" sz="2400" dirty="0"/>
              <a:t>Premenstruele stemmingsstoornis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Persisterende depressieve stoornis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Verzamelstoornis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err="1" smtClean="0"/>
              <a:t>Excoriatiestoornis</a:t>
            </a:r>
            <a:r>
              <a:rPr lang="nl-NL" altLang="en-US" sz="2400" dirty="0" smtClean="0"/>
              <a:t> (</a:t>
            </a:r>
            <a:r>
              <a:rPr lang="nl-NL" altLang="en-US" sz="2400" dirty="0" err="1" smtClean="0"/>
              <a:t>huidpulkstoornis</a:t>
            </a:r>
            <a:r>
              <a:rPr lang="nl-NL" altLang="en-US" sz="2400" dirty="0" smtClean="0"/>
              <a:t>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Eetbuistoornis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Cafeïne onttrekkingssyndroom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Cannabis onttrekkingssyndroom</a:t>
            </a:r>
          </a:p>
          <a:p>
            <a:pPr eaLnBrk="1" hangingPunct="1"/>
            <a:endParaRPr lang="nl-NL" altLang="en-US" sz="2400" dirty="0" smtClean="0"/>
          </a:p>
        </p:txBody>
      </p:sp>
      <p:sp>
        <p:nvSpPr>
          <p:cNvPr id="14340" name="Tijdelijke aanduiding voor datum 4"/>
          <p:cNvSpPr>
            <a:spLocks noGrp="1"/>
          </p:cNvSpPr>
          <p:nvPr>
            <p:ph type="dt" sz="quarter" idx="4294967295"/>
          </p:nvPr>
        </p:nvSpPr>
        <p:spPr>
          <a:xfrm>
            <a:off x="5029200" y="6553200"/>
            <a:ext cx="3886200" cy="3048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ADB5902B-678D-4FF1-96BD-0AA377DD41C0}" type="datetime6">
              <a:rPr lang="nl-NL" altLang="en-US" sz="1200" smtClean="0">
                <a:solidFill>
                  <a:srgbClr val="111166"/>
                </a:solidFill>
              </a:rPr>
              <a:pPr>
                <a:defRPr/>
              </a:pPr>
              <a:t>oktober ’16</a:t>
            </a:fld>
            <a:endParaRPr lang="en-US" altLang="en-US" sz="1200" smtClean="0">
              <a:solidFill>
                <a:srgbClr val="111166"/>
              </a:solidFill>
            </a:endParaRPr>
          </a:p>
        </p:txBody>
      </p:sp>
      <p:sp>
        <p:nvSpPr>
          <p:cNvPr id="14341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4267200" y="6553200"/>
            <a:ext cx="609600" cy="304800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E04DCEFF-522A-465A-B10D-867DB6CF00C5}" type="slidenum">
              <a:rPr lang="en-US" altLang="en-US" sz="1200">
                <a:solidFill>
                  <a:srgbClr val="11116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111166"/>
              </a:solidFill>
            </a:endParaRPr>
          </a:p>
        </p:txBody>
      </p:sp>
      <p:sp>
        <p:nvSpPr>
          <p:cNvPr id="6" name="Tijdelijke aanduiding voor inhoud 8"/>
          <p:cNvSpPr txBox="1">
            <a:spLocks/>
          </p:cNvSpPr>
          <p:nvPr/>
        </p:nvSpPr>
        <p:spPr bwMode="auto">
          <a:xfrm>
            <a:off x="6319520" y="1066800"/>
            <a:ext cx="260858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 algn="r">
              <a:defRPr/>
            </a:pPr>
            <a:endParaRPr lang="nl-NL" sz="2400" kern="0" smtClean="0"/>
          </a:p>
          <a:p>
            <a:pPr algn="r">
              <a:defRPr/>
            </a:pPr>
            <a:endParaRPr lang="nl-NL" sz="2400" kern="0" smtClean="0">
              <a:solidFill>
                <a:srgbClr val="0000FF"/>
              </a:solidFill>
            </a:endParaRPr>
          </a:p>
          <a:p>
            <a:pPr algn="r">
              <a:defRPr/>
            </a:pPr>
            <a:endParaRPr lang="nl-NL" sz="2400" kern="0" smtClean="0">
              <a:solidFill>
                <a:srgbClr val="0000FF"/>
              </a:solidFill>
            </a:endParaRPr>
          </a:p>
          <a:p>
            <a:pPr algn="r">
              <a:defRPr/>
            </a:pPr>
            <a:endParaRPr lang="nl-NL" sz="2400" kern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nl-NL" sz="2400" kern="0" smtClean="0">
                <a:solidFill>
                  <a:srgbClr val="0000FF"/>
                </a:solidFill>
              </a:rPr>
              <a:t>www.dsm-5-nl.org</a:t>
            </a:r>
          </a:p>
          <a:p>
            <a:pPr algn="r">
              <a:defRPr/>
            </a:pPr>
            <a:r>
              <a:rPr lang="en-US" sz="2400" kern="0" smtClean="0"/>
              <a:t>c</a:t>
            </a:r>
            <a:endParaRPr lang="en-US" sz="2400" kern="0" dirty="0"/>
          </a:p>
        </p:txBody>
      </p:sp>
      <p:pic>
        <p:nvPicPr>
          <p:cNvPr id="7" name="Picture 2" descr="http://autismspeaksblog.files.wordpress.com/2012/02/dsm5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4581525"/>
            <a:ext cx="30607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7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 DSM-5 </a:t>
            </a:r>
            <a:r>
              <a:rPr lang="en-GB" dirty="0" err="1" smtClean="0"/>
              <a:t>komt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aan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DFC4CA-C18C-1948-860B-AB40FEDD7F72}" type="datetime5">
              <a:rPr lang="nl-NL" smtClean="0"/>
              <a:t>16-okt-16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Insert &gt; Header &amp; footer</a:t>
            </a:r>
            <a:endParaRPr lang="en-GB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86" y="1328731"/>
            <a:ext cx="8251755" cy="490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3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dirty="0" smtClean="0"/>
              <a:t>Selectie van aanpassingen</a:t>
            </a:r>
          </a:p>
        </p:txBody>
      </p:sp>
      <p:sp>
        <p:nvSpPr>
          <p:cNvPr id="14339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en-US" sz="2400" dirty="0"/>
              <a:t>Neurocognitieve stoornis: uitgebreide of beperkte</a:t>
            </a:r>
            <a:endParaRPr lang="en-US" alt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en-US" sz="2400" dirty="0"/>
              <a:t>Katatonie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Autisme spectrum stoornissen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Verstandelijke beperking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ADHD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Schizofrenie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err="1" smtClean="0"/>
              <a:t>Schizoaffectieve</a:t>
            </a:r>
            <a:r>
              <a:rPr lang="nl-NL" altLang="en-US" sz="2400" dirty="0" smtClean="0"/>
              <a:t> stoornis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Depressieve stoornis </a:t>
            </a:r>
            <a:r>
              <a:rPr lang="nl-NL" altLang="en-US" sz="2400" dirty="0"/>
              <a:t>(</a:t>
            </a:r>
            <a:r>
              <a:rPr lang="nl-NL" altLang="en-US" sz="2400" dirty="0" smtClean="0"/>
              <a:t>rouwcriterium)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Somatische-symptoomstoornis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sz="2400" dirty="0" smtClean="0"/>
              <a:t>Aanpassingsstoornis</a:t>
            </a:r>
          </a:p>
        </p:txBody>
      </p:sp>
      <p:sp>
        <p:nvSpPr>
          <p:cNvPr id="15364" name="Tijdelijke aanduiding voor datum 4"/>
          <p:cNvSpPr>
            <a:spLocks noGrp="1"/>
          </p:cNvSpPr>
          <p:nvPr>
            <p:ph type="dt" sz="quarter" idx="4294967295"/>
          </p:nvPr>
        </p:nvSpPr>
        <p:spPr>
          <a:xfrm>
            <a:off x="5029200" y="6553200"/>
            <a:ext cx="3886200" cy="3048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0E0C5C5-6A8F-4CF4-B434-D50FCC3F9328}" type="datetime6">
              <a:rPr lang="nl-NL" altLang="en-US" sz="1200" smtClean="0">
                <a:solidFill>
                  <a:srgbClr val="111166"/>
                </a:solidFill>
              </a:rPr>
              <a:pPr>
                <a:defRPr/>
              </a:pPr>
              <a:t>oktober ’16</a:t>
            </a:fld>
            <a:endParaRPr lang="en-US" altLang="en-US" sz="1200" smtClean="0">
              <a:solidFill>
                <a:srgbClr val="111166"/>
              </a:solidFill>
            </a:endParaRPr>
          </a:p>
        </p:txBody>
      </p:sp>
      <p:sp>
        <p:nvSpPr>
          <p:cNvPr id="15365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4267200" y="6553200"/>
            <a:ext cx="609600" cy="304800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A9F00F7-EBED-4C80-AF3F-9E6489998A4E}" type="slidenum">
              <a:rPr lang="en-US" altLang="en-US" sz="1200">
                <a:solidFill>
                  <a:srgbClr val="11116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111166"/>
              </a:solidFill>
            </a:endParaRPr>
          </a:p>
        </p:txBody>
      </p:sp>
      <p:sp>
        <p:nvSpPr>
          <p:cNvPr id="6" name="Tijdelijke aanduiding voor inhoud 8"/>
          <p:cNvSpPr txBox="1">
            <a:spLocks/>
          </p:cNvSpPr>
          <p:nvPr/>
        </p:nvSpPr>
        <p:spPr bwMode="auto">
          <a:xfrm>
            <a:off x="6319520" y="1066800"/>
            <a:ext cx="260858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 algn="r">
              <a:defRPr/>
            </a:pPr>
            <a:endParaRPr lang="nl-NL" sz="2400" kern="0" smtClean="0"/>
          </a:p>
          <a:p>
            <a:pPr algn="r">
              <a:defRPr/>
            </a:pPr>
            <a:endParaRPr lang="nl-NL" sz="2400" kern="0" smtClean="0">
              <a:solidFill>
                <a:srgbClr val="0000FF"/>
              </a:solidFill>
            </a:endParaRPr>
          </a:p>
          <a:p>
            <a:pPr algn="r">
              <a:defRPr/>
            </a:pPr>
            <a:endParaRPr lang="nl-NL" sz="2400" kern="0" smtClean="0">
              <a:solidFill>
                <a:srgbClr val="0000FF"/>
              </a:solidFill>
            </a:endParaRPr>
          </a:p>
          <a:p>
            <a:pPr algn="r">
              <a:defRPr/>
            </a:pPr>
            <a:endParaRPr lang="nl-NL" sz="2400" kern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nl-NL" sz="2400" kern="0" smtClean="0">
                <a:solidFill>
                  <a:srgbClr val="0000FF"/>
                </a:solidFill>
              </a:rPr>
              <a:t>www.dsm-5-nl.org</a:t>
            </a:r>
          </a:p>
          <a:p>
            <a:pPr algn="r">
              <a:defRPr/>
            </a:pPr>
            <a:r>
              <a:rPr lang="en-US" sz="2400" kern="0" smtClean="0"/>
              <a:t>c</a:t>
            </a:r>
            <a:endParaRPr lang="en-US" sz="2400" kern="0" dirty="0"/>
          </a:p>
        </p:txBody>
      </p:sp>
      <p:pic>
        <p:nvPicPr>
          <p:cNvPr id="7" name="Picture 2" descr="http://autismspeaksblog.files.wordpress.com/2012/02/dsm5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4581525"/>
            <a:ext cx="30607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16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dirty="0" smtClean="0"/>
              <a:t>Stoornissen voor </a:t>
            </a:r>
            <a:r>
              <a:rPr lang="nl-NL" altLang="en-US" sz="2800" dirty="0" smtClean="0"/>
              <a:t>verder onderzoek</a:t>
            </a:r>
            <a:endParaRPr lang="nl-NL" altLang="en-US" dirty="0" smtClean="0"/>
          </a:p>
        </p:txBody>
      </p:sp>
      <p:sp>
        <p:nvSpPr>
          <p:cNvPr id="1741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dirty="0" smtClean="0"/>
              <a:t>Subklinisch psychotisch syndroom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dirty="0" smtClean="0"/>
              <a:t>Persisterende complexe rouwstoornis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dirty="0" err="1" smtClean="0"/>
              <a:t>Internetgamingstoornis</a:t>
            </a:r>
            <a:endParaRPr lang="nl-NL" altLang="en-US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dirty="0" smtClean="0"/>
              <a:t>Suïcidaal-</a:t>
            </a:r>
            <a:r>
              <a:rPr lang="nl-NL" altLang="en-US" dirty="0" err="1" smtClean="0"/>
              <a:t>gedragssttoornis</a:t>
            </a:r>
            <a:endParaRPr lang="nl-NL" altLang="en-US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nl-NL" altLang="en-US" dirty="0" smtClean="0"/>
              <a:t>Niet suïcidale zelfbeschadiging</a:t>
            </a:r>
            <a:endParaRPr lang="en-US" altLang="en-US" dirty="0" smtClean="0"/>
          </a:p>
        </p:txBody>
      </p:sp>
      <p:sp>
        <p:nvSpPr>
          <p:cNvPr id="17412" name="Tijdelijke aanduiding voor datum 4"/>
          <p:cNvSpPr>
            <a:spLocks noGrp="1"/>
          </p:cNvSpPr>
          <p:nvPr>
            <p:ph type="dt" sz="quarter" idx="4294967295"/>
          </p:nvPr>
        </p:nvSpPr>
        <p:spPr>
          <a:xfrm>
            <a:off x="5029200" y="6553200"/>
            <a:ext cx="3886200" cy="3048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791A3CC6-62BE-4F26-B026-B2EA5644E875}" type="datetime6">
              <a:rPr lang="nl-NL" altLang="en-US" sz="1200" smtClean="0">
                <a:solidFill>
                  <a:srgbClr val="111166"/>
                </a:solidFill>
              </a:rPr>
              <a:pPr>
                <a:defRPr/>
              </a:pPr>
              <a:t>oktober ’16</a:t>
            </a:fld>
            <a:endParaRPr lang="en-US" altLang="en-US" sz="1200" smtClean="0">
              <a:solidFill>
                <a:srgbClr val="111166"/>
              </a:solidFill>
            </a:endParaRPr>
          </a:p>
        </p:txBody>
      </p:sp>
      <p:sp>
        <p:nvSpPr>
          <p:cNvPr id="17413" name="Tijdelijke aanduiding voor dianummer 5"/>
          <p:cNvSpPr>
            <a:spLocks noGrp="1"/>
          </p:cNvSpPr>
          <p:nvPr>
            <p:ph type="sldNum" sz="quarter" idx="4294967295"/>
          </p:nvPr>
        </p:nvSpPr>
        <p:spPr>
          <a:xfrm>
            <a:off x="4267200" y="6553200"/>
            <a:ext cx="609600" cy="304800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8682F61-B4A4-4F1C-A6C5-2FA17690475E}" type="slidenum">
              <a:rPr lang="en-US" altLang="en-US" sz="1200">
                <a:solidFill>
                  <a:srgbClr val="111166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rgbClr val="111166"/>
              </a:solidFill>
            </a:endParaRPr>
          </a:p>
        </p:txBody>
      </p:sp>
      <p:sp>
        <p:nvSpPr>
          <p:cNvPr id="6" name="Tijdelijke aanduiding voor inhoud 8"/>
          <p:cNvSpPr txBox="1">
            <a:spLocks/>
          </p:cNvSpPr>
          <p:nvPr/>
        </p:nvSpPr>
        <p:spPr bwMode="auto">
          <a:xfrm>
            <a:off x="6319520" y="1066800"/>
            <a:ext cx="260858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 algn="r">
              <a:defRPr/>
            </a:pPr>
            <a:endParaRPr lang="nl-NL" sz="2400" kern="0" smtClean="0"/>
          </a:p>
          <a:p>
            <a:pPr algn="r">
              <a:defRPr/>
            </a:pPr>
            <a:endParaRPr lang="nl-NL" sz="2400" kern="0" smtClean="0">
              <a:solidFill>
                <a:srgbClr val="0000FF"/>
              </a:solidFill>
            </a:endParaRPr>
          </a:p>
          <a:p>
            <a:pPr algn="r">
              <a:defRPr/>
            </a:pPr>
            <a:endParaRPr lang="nl-NL" sz="2400" kern="0" smtClean="0">
              <a:solidFill>
                <a:srgbClr val="0000FF"/>
              </a:solidFill>
            </a:endParaRPr>
          </a:p>
          <a:p>
            <a:pPr algn="r">
              <a:defRPr/>
            </a:pPr>
            <a:endParaRPr lang="nl-NL" sz="2400" kern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nl-NL" sz="2400" kern="0" smtClean="0">
                <a:solidFill>
                  <a:srgbClr val="0000FF"/>
                </a:solidFill>
              </a:rPr>
              <a:t>www.dsm-5-nl.org</a:t>
            </a:r>
          </a:p>
          <a:p>
            <a:pPr algn="r">
              <a:defRPr/>
            </a:pPr>
            <a:r>
              <a:rPr lang="en-US" sz="2400" kern="0" smtClean="0"/>
              <a:t>c</a:t>
            </a:r>
            <a:endParaRPr lang="en-US" sz="2400" kern="0" dirty="0"/>
          </a:p>
        </p:txBody>
      </p:sp>
      <p:pic>
        <p:nvPicPr>
          <p:cNvPr id="7" name="Picture 2" descr="http://autismspeaksblog.files.wordpress.com/2012/02/dsm5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4581525"/>
            <a:ext cx="30607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36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DFC4CA-C18C-1948-860B-AB40FEDD7F72}" type="datetime5">
              <a:rPr lang="nl-NL" smtClean="0"/>
              <a:t>16-okt-16</a:t>
            </a:fld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Insert &gt; Header &amp; footer</a:t>
            </a:r>
            <a:endParaRPr lang="en-GB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-52388"/>
            <a:ext cx="9601200" cy="6962775"/>
          </a:xfrm>
          <a:prstGeom prst="rect">
            <a:avLst/>
          </a:prstGeom>
        </p:spPr>
      </p:pic>
      <p:sp>
        <p:nvSpPr>
          <p:cNvPr id="8" name="Tijdelijke aanduiding voor inhoud 8"/>
          <p:cNvSpPr txBox="1">
            <a:spLocks/>
          </p:cNvSpPr>
          <p:nvPr/>
        </p:nvSpPr>
        <p:spPr bwMode="auto">
          <a:xfrm>
            <a:off x="6319520" y="1066800"/>
            <a:ext cx="260858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FontTx/>
              <a:buNone/>
              <a:defRPr sz="20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0" indent="-187325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2000">
                <a:solidFill>
                  <a:schemeClr val="accent6"/>
                </a:solidFill>
                <a:latin typeface="+mn-lt"/>
                <a:ea typeface="+mn-ea"/>
              </a:defRPr>
            </a:lvl2pPr>
            <a:lvl3pPr marL="360000" indent="-18573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accent6"/>
                </a:solidFill>
                <a:latin typeface="+mn-lt"/>
                <a:ea typeface="+mn-ea"/>
              </a:defRPr>
            </a:lvl3pPr>
            <a:lvl4pPr marL="720000" indent="-195263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4pPr>
            <a:lvl5pPr marL="1080000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 sz="1800">
                <a:solidFill>
                  <a:schemeClr val="accent6"/>
                </a:solidFill>
                <a:latin typeface="+mn-lt"/>
                <a:ea typeface="+mn-ea"/>
              </a:defRPr>
            </a:lvl5pPr>
            <a:lvl6pPr marL="23669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6pPr>
            <a:lvl7pPr marL="28241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7pPr>
            <a:lvl8pPr marL="32813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8pPr>
            <a:lvl9pPr marL="3738563" indent="-192088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charset="0"/>
              <a:buChar char="•"/>
              <a:defRPr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>
              <a:buFont typeface="Arial" panose="020B0604020202020204" pitchFamily="34" charset="0"/>
              <a:buChar char="-"/>
              <a:defRPr/>
            </a:pPr>
            <a:endParaRPr lang="nl-NL" sz="2400" kern="0" smtClean="0"/>
          </a:p>
          <a:p>
            <a:pPr algn="r">
              <a:defRPr/>
            </a:pPr>
            <a:endParaRPr lang="nl-NL" sz="2400" kern="0" smtClean="0"/>
          </a:p>
          <a:p>
            <a:pPr algn="r">
              <a:defRPr/>
            </a:pPr>
            <a:endParaRPr lang="nl-NL" sz="2400" kern="0" smtClean="0">
              <a:solidFill>
                <a:srgbClr val="0000FF"/>
              </a:solidFill>
            </a:endParaRPr>
          </a:p>
          <a:p>
            <a:pPr algn="r">
              <a:defRPr/>
            </a:pPr>
            <a:endParaRPr lang="nl-NL" sz="2400" kern="0" smtClean="0">
              <a:solidFill>
                <a:srgbClr val="0000FF"/>
              </a:solidFill>
            </a:endParaRPr>
          </a:p>
          <a:p>
            <a:pPr algn="r">
              <a:defRPr/>
            </a:pPr>
            <a:endParaRPr lang="nl-NL" sz="2400" kern="0" smtClean="0">
              <a:solidFill>
                <a:srgbClr val="0000FF"/>
              </a:solidFill>
            </a:endParaRPr>
          </a:p>
          <a:p>
            <a:pPr>
              <a:defRPr/>
            </a:pPr>
            <a:r>
              <a:rPr lang="nl-NL" sz="2400" kern="0" smtClean="0">
                <a:solidFill>
                  <a:srgbClr val="0000FF"/>
                </a:solidFill>
              </a:rPr>
              <a:t>www.dsm-5-nl.org</a:t>
            </a:r>
          </a:p>
          <a:p>
            <a:pPr algn="r">
              <a:defRPr/>
            </a:pPr>
            <a:r>
              <a:rPr lang="en-US" sz="2400" kern="0" smtClean="0"/>
              <a:t>c</a:t>
            </a:r>
            <a:endParaRPr lang="en-US" sz="2400" kern="0" dirty="0"/>
          </a:p>
        </p:txBody>
      </p:sp>
      <p:pic>
        <p:nvPicPr>
          <p:cNvPr id="9" name="Picture 2" descr="http://autismspeaksblog.files.wordpress.com/2012/02/dsm5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5963" y="4581525"/>
            <a:ext cx="30607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39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 zijn we met de DSM-5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DFC4CA-C18C-1948-860B-AB40FEDD7F72}" type="datetime5">
              <a:rPr lang="nl-NL" smtClean="0"/>
              <a:t>16-okt-16</a:t>
            </a:fld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306AC46-015F-6E44-B83A-36E79AEF5356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Insert &gt; Header &amp; footer</a:t>
            </a:r>
            <a:endParaRPr lang="en-GB" dirty="0"/>
          </a:p>
        </p:txBody>
      </p:sp>
      <p:pic>
        <p:nvPicPr>
          <p:cNvPr id="7170" name="Picture 2" descr="https://www.boompsychologie.nl/afbeeldingen/nieuws/dsm_serie_ii_a_3d_low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066" y="971547"/>
            <a:ext cx="5353050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www.tijdstroom.nl/system/cb_books/covers/000/178/941/original/9789089534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3450" y="1226641"/>
            <a:ext cx="2677026" cy="426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inhoud 8"/>
          <p:cNvSpPr>
            <a:spLocks noGrp="1"/>
          </p:cNvSpPr>
          <p:nvPr>
            <p:ph sz="half" idx="4294967295"/>
          </p:nvPr>
        </p:nvSpPr>
        <p:spPr>
          <a:xfrm>
            <a:off x="6319520" y="1066800"/>
            <a:ext cx="2608580" cy="5257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-"/>
              <a:defRPr/>
            </a:pPr>
            <a:endParaRPr lang="nl-NL" sz="2400" dirty="0"/>
          </a:p>
          <a:p>
            <a:pPr eaLnBrk="1" hangingPunct="1">
              <a:buFont typeface="Arial" panose="020B0604020202020204" pitchFamily="34" charset="0"/>
              <a:buChar char="-"/>
              <a:defRPr/>
            </a:pPr>
            <a:endParaRPr lang="nl-NL" sz="2400" dirty="0" smtClean="0"/>
          </a:p>
          <a:p>
            <a:pPr eaLnBrk="1" hangingPunct="1">
              <a:buFont typeface="Arial" panose="020B0604020202020204" pitchFamily="34" charset="0"/>
              <a:buChar char="-"/>
              <a:defRPr/>
            </a:pPr>
            <a:endParaRPr lang="nl-NL" sz="2400" dirty="0"/>
          </a:p>
          <a:p>
            <a:pPr eaLnBrk="1" hangingPunct="1">
              <a:buFont typeface="Arial" panose="020B0604020202020204" pitchFamily="34" charset="0"/>
              <a:buChar char="-"/>
              <a:defRPr/>
            </a:pPr>
            <a:endParaRPr lang="nl-NL" sz="2400" dirty="0" smtClean="0"/>
          </a:p>
          <a:p>
            <a:pPr eaLnBrk="1" hangingPunct="1">
              <a:buFont typeface="Arial" panose="020B0604020202020204" pitchFamily="34" charset="0"/>
              <a:buChar char="-"/>
              <a:defRPr/>
            </a:pPr>
            <a:endParaRPr lang="nl-NL" sz="2400" dirty="0"/>
          </a:p>
          <a:p>
            <a:pPr eaLnBrk="1" hangingPunct="1">
              <a:buFont typeface="Arial" panose="020B0604020202020204" pitchFamily="34" charset="0"/>
              <a:buChar char="-"/>
              <a:defRPr/>
            </a:pPr>
            <a:endParaRPr lang="nl-NL" sz="2400" dirty="0" smtClean="0"/>
          </a:p>
          <a:p>
            <a:pPr eaLnBrk="1" hangingPunct="1">
              <a:buFont typeface="Arial" panose="020B0604020202020204" pitchFamily="34" charset="0"/>
              <a:buChar char="-"/>
              <a:defRPr/>
            </a:pPr>
            <a:endParaRPr lang="nl-NL" sz="2400" dirty="0"/>
          </a:p>
          <a:p>
            <a:pPr marL="0" indent="0" algn="r" eaLnBrk="1" hangingPunct="1">
              <a:buFontTx/>
              <a:buNone/>
              <a:defRPr/>
            </a:pPr>
            <a:endParaRPr lang="nl-NL" sz="2400" dirty="0"/>
          </a:p>
          <a:p>
            <a:pPr marL="0" indent="0" algn="r" eaLnBrk="1" hangingPunct="1">
              <a:buFontTx/>
              <a:buNone/>
              <a:defRPr/>
            </a:pPr>
            <a:endParaRPr lang="nl-NL" sz="2400" dirty="0" smtClean="0">
              <a:solidFill>
                <a:srgbClr val="0000FF"/>
              </a:solidFill>
            </a:endParaRPr>
          </a:p>
          <a:p>
            <a:pPr marL="0" indent="0" algn="r" eaLnBrk="1" hangingPunct="1">
              <a:buFontTx/>
              <a:buNone/>
              <a:defRPr/>
            </a:pPr>
            <a:endParaRPr lang="nl-NL" sz="2400" dirty="0">
              <a:solidFill>
                <a:srgbClr val="0000FF"/>
              </a:solidFill>
            </a:endParaRPr>
          </a:p>
          <a:p>
            <a:pPr marL="0" indent="0" algn="r" eaLnBrk="1" hangingPunct="1">
              <a:buFontTx/>
              <a:buNone/>
              <a:defRPr/>
            </a:pPr>
            <a:endParaRPr lang="nl-NL" sz="2400" dirty="0" smtClean="0">
              <a:solidFill>
                <a:srgbClr val="0000FF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nl-NL" sz="2400" dirty="0" smtClean="0">
                <a:solidFill>
                  <a:srgbClr val="0000FF"/>
                </a:solidFill>
              </a:rPr>
              <a:t>www.dsm-5-nl.org</a:t>
            </a:r>
            <a:endParaRPr lang="nl-NL" sz="2400" dirty="0">
              <a:solidFill>
                <a:srgbClr val="0000FF"/>
              </a:solidFill>
            </a:endParaRPr>
          </a:p>
          <a:p>
            <a:pPr marL="0" indent="0" algn="r" eaLnBrk="1" hangingPunct="1">
              <a:buFontTx/>
              <a:buNone/>
              <a:defRPr/>
            </a:pPr>
            <a:r>
              <a:rPr lang="en-US" sz="2400" dirty="0" smtClean="0"/>
              <a:t>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920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Schandaal DSM-5 2012</a:t>
            </a:r>
          </a:p>
        </p:txBody>
      </p:sp>
      <p:sp>
        <p:nvSpPr>
          <p:cNvPr id="5123" name="Tijdelijke aanduiding voor datum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7784C0-4DDF-47B7-8E7F-AF94AD853031}" type="datetime6">
              <a:rPr lang="nl-NL" altLang="nl-NL" sz="1200" smtClean="0">
                <a:solidFill>
                  <a:schemeClr val="bg1"/>
                </a:solidFill>
              </a:rPr>
              <a:pPr/>
              <a:t>oktober ’16</a:t>
            </a:fld>
            <a:endParaRPr lang="en-US" altLang="nl-NL" sz="1200" smtClean="0">
              <a:solidFill>
                <a:schemeClr val="bg1"/>
              </a:solidFill>
            </a:endParaRPr>
          </a:p>
        </p:txBody>
      </p:sp>
      <p:sp>
        <p:nvSpPr>
          <p:cNvPr id="5124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AA0657E-D0E9-48F2-814F-6FE854C0B548}" type="slidenum">
              <a:rPr lang="en-US" altLang="nl-NL" sz="1200">
                <a:solidFill>
                  <a:schemeClr val="bg1"/>
                </a:solidFill>
              </a:rPr>
              <a:pPr/>
              <a:t>34</a:t>
            </a:fld>
            <a:endParaRPr lang="en-US" altLang="nl-NL" sz="1200">
              <a:solidFill>
                <a:schemeClr val="bg1"/>
              </a:solidFill>
            </a:endParaRPr>
          </a:p>
        </p:txBody>
      </p:sp>
      <p:pic>
        <p:nvPicPr>
          <p:cNvPr id="5125" name="Picture 2" descr="C:\Users\Nove Cento\AppData\Roaming\PixelMetrics\CaptureWiz\LastCaptures\2012-12-09_13-45-09-6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247775"/>
            <a:ext cx="8024812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C:\Users\Nove Cento\AppData\Roaming\PixelMetrics\CaptureWiz\LastCaptures\2012-12-09_13-50-23-5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275" y="3354388"/>
            <a:ext cx="34766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6" descr="C:\Users\Nove Cento\AppData\Roaming\PixelMetrics\CaptureWiz\LastCaptures\2012-12-09_13-54-56-5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005263"/>
            <a:ext cx="4392612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C:\Users\Nove Cento\AppData\Roaming\PixelMetrics\CaptureWiz\LastCaptures\2012-12-09_13-56-27-2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3297238"/>
            <a:ext cx="31623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6" descr="C:\Users\Nove Cento\AppData\Roaming\PixelMetrics\CaptureWiz\LastCaptures\2012-12-09_13-57-07-24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325" y="4941888"/>
            <a:ext cx="43973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8" descr="C:\Users\Nove Cento\AppData\Roaming\PixelMetrics\CaptureWiz\LastCaptures\2012-12-09_13-58-26-55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850" y="5614988"/>
            <a:ext cx="43878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20" descr="C:\Users\Nove Cento\AppData\Roaming\PixelMetrics\CaptureWiz\LastCaptures\2012-12-09_13-59-10-635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3970338"/>
            <a:ext cx="3200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2" descr="C:\Users\Nove Cento\AppData\Roaming\PixelMetrics\CaptureWiz\LastCaptures\2012-12-09_14-00-09-39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17482">
            <a:off x="5284788" y="5241925"/>
            <a:ext cx="387191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9416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ove Cento\AppData\Roaming\PixelMetrics\CaptureWiz\LastCaptures\2012-12-09_13-45-09-6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247775"/>
            <a:ext cx="8024812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 bwMode="auto">
          <a:xfrm>
            <a:off x="831850" y="1989138"/>
            <a:ext cx="8020050" cy="108902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nl-NL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+mn-cs"/>
              </a:rPr>
              <a:t>Met DSM en ICD eindelijk betrouwbare classificatie voor psychiatrische diagnosen</a:t>
            </a:r>
          </a:p>
        </p:txBody>
      </p:sp>
      <p:sp>
        <p:nvSpPr>
          <p:cNvPr id="614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Kansen voor DSM-5 2013?</a:t>
            </a:r>
          </a:p>
        </p:txBody>
      </p:sp>
      <p:sp>
        <p:nvSpPr>
          <p:cNvPr id="6149" name="Tijdelijke aanduiding voor datum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E1C558-50D8-40A8-A9BE-D72035780C4D}" type="datetime6">
              <a:rPr lang="nl-NL" altLang="nl-NL" sz="1200" smtClean="0">
                <a:solidFill>
                  <a:schemeClr val="bg1"/>
                </a:solidFill>
              </a:rPr>
              <a:pPr/>
              <a:t>oktober ’16</a:t>
            </a:fld>
            <a:endParaRPr lang="en-US" altLang="nl-NL" sz="1200" smtClean="0">
              <a:solidFill>
                <a:schemeClr val="bg1"/>
              </a:solidFill>
            </a:endParaRPr>
          </a:p>
        </p:txBody>
      </p:sp>
      <p:sp>
        <p:nvSpPr>
          <p:cNvPr id="6150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99FCB7-2AF7-4929-A149-D7B35193EDD3}" type="slidenum">
              <a:rPr lang="en-US" altLang="nl-NL" sz="1200">
                <a:solidFill>
                  <a:schemeClr val="bg1"/>
                </a:solidFill>
              </a:rPr>
              <a:pPr/>
              <a:t>35</a:t>
            </a:fld>
            <a:endParaRPr lang="en-US" altLang="nl-NL" sz="1200">
              <a:solidFill>
                <a:schemeClr val="bg1"/>
              </a:solidFill>
            </a:endParaRPr>
          </a:p>
        </p:txBody>
      </p:sp>
      <p:pic>
        <p:nvPicPr>
          <p:cNvPr id="6151" name="Picture 4" descr="C:\Users\Nove Cento\AppData\Roaming\PixelMetrics\CaptureWiz\LastCaptures\2012-12-09_13-50-23-5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275" y="3354388"/>
            <a:ext cx="34766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6" descr="C:\Users\Nove Cento\AppData\Roaming\PixelMetrics\CaptureWiz\LastCaptures\2012-12-09_13-54-56-5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005263"/>
            <a:ext cx="4392612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8" descr="C:\Users\Nove Cento\AppData\Roaming\PixelMetrics\CaptureWiz\LastCaptures\2012-12-09_13-56-27-2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3297238"/>
            <a:ext cx="31623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6" descr="C:\Users\Nove Cento\AppData\Roaming\PixelMetrics\CaptureWiz\LastCaptures\2012-12-09_13-57-07-24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325" y="4941888"/>
            <a:ext cx="43973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8" descr="C:\Users\Nove Cento\AppData\Roaming\PixelMetrics\CaptureWiz\LastCaptures\2012-12-09_13-58-26-55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850" y="5614988"/>
            <a:ext cx="43878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20" descr="C:\Users\Nove Cento\AppData\Roaming\PixelMetrics\CaptureWiz\LastCaptures\2012-12-09_13-59-10-635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3970338"/>
            <a:ext cx="3200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22" descr="C:\Users\Nove Cento\AppData\Roaming\PixelMetrics\CaptureWiz\LastCaptures\2012-12-09_14-00-09-39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17482">
            <a:off x="5284788" y="5241925"/>
            <a:ext cx="387191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 bwMode="auto">
          <a:xfrm>
            <a:off x="831850" y="4005263"/>
            <a:ext cx="4387850" cy="71913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nl-NL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Classificatie breed verward met diagnose</a:t>
            </a:r>
            <a:endParaRPr lang="nl-NL" b="1" dirty="0">
              <a:latin typeface="Arial" charset="0"/>
              <a:cs typeface="+mn-cs"/>
            </a:endParaRPr>
          </a:p>
        </p:txBody>
      </p:sp>
      <p:sp>
        <p:nvSpPr>
          <p:cNvPr id="17" name="Rechthoek 16"/>
          <p:cNvSpPr/>
          <p:nvPr/>
        </p:nvSpPr>
        <p:spPr bwMode="auto">
          <a:xfrm>
            <a:off x="822325" y="5614988"/>
            <a:ext cx="4387850" cy="6223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nl-NL" sz="18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Populaire classificatie per abuis aangezien voor handboek</a:t>
            </a:r>
          </a:p>
        </p:txBody>
      </p:sp>
      <p:sp>
        <p:nvSpPr>
          <p:cNvPr id="18" name="Rechthoek 17"/>
          <p:cNvSpPr/>
          <p:nvPr/>
        </p:nvSpPr>
        <p:spPr bwMode="auto">
          <a:xfrm>
            <a:off x="831850" y="4914900"/>
            <a:ext cx="4387850" cy="55721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nl-NL" sz="1800" b="1" dirty="0">
                <a:solidFill>
                  <a:schemeClr val="accent4">
                    <a:lumMod val="50000"/>
                  </a:schemeClr>
                </a:solidFill>
                <a:latin typeface="Adobe Caslon Pro Bold" pitchFamily="18" charset="0"/>
                <a:cs typeface="+mn-cs"/>
              </a:rPr>
              <a:t>Farmaceutische</a:t>
            </a:r>
            <a:r>
              <a:rPr lang="nl-NL" sz="1800" b="1" dirty="0">
                <a:solidFill>
                  <a:schemeClr val="accent4">
                    <a:lumMod val="50000"/>
                  </a:schemeClr>
                </a:solidFill>
                <a:latin typeface="Adobe Garamond Pro Bold" pitchFamily="18" charset="0"/>
                <a:cs typeface="+mn-cs"/>
              </a:rPr>
              <a:t> industrie speelt handig in op onzekerheid</a:t>
            </a:r>
            <a:endParaRPr lang="nl-NL" sz="1800" b="1" dirty="0">
              <a:latin typeface="Adobe Garamond Pro Bold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7598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Nove Cento\AppData\Roaming\PixelMetrics\CaptureWiz\LastCaptures\2012-12-09_13-45-09-6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247775"/>
            <a:ext cx="8024812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hoek 3"/>
          <p:cNvSpPr/>
          <p:nvPr/>
        </p:nvSpPr>
        <p:spPr bwMode="auto">
          <a:xfrm>
            <a:off x="831850" y="1989138"/>
            <a:ext cx="8020050" cy="1089025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nl-NL" b="1" dirty="0">
                <a:solidFill>
                  <a:schemeClr val="accent6">
                    <a:lumMod val="75000"/>
                  </a:schemeClr>
                </a:solidFill>
                <a:latin typeface="Arial" charset="0"/>
                <a:cs typeface="+mn-cs"/>
              </a:rPr>
              <a:t>Met DSM en ICD eindelijk betrouwbare classificatie voor psychiatrische diagnosen</a:t>
            </a:r>
          </a:p>
          <a:p>
            <a:pPr eaLnBrk="0" hangingPunct="0">
              <a:spcBef>
                <a:spcPts val="600"/>
              </a:spcBef>
              <a:defRPr/>
            </a:pPr>
            <a:r>
              <a:rPr lang="nl-NL" sz="1800" b="1" dirty="0">
                <a:solidFill>
                  <a:srgbClr val="FF0000"/>
                </a:solidFill>
                <a:latin typeface="Arial" charset="0"/>
                <a:cs typeface="+mn-cs"/>
              </a:rPr>
              <a:t>Moet de tijd worden teruggezet ?</a:t>
            </a:r>
          </a:p>
          <a:p>
            <a:pPr eaLnBrk="0" hangingPunct="0">
              <a:defRPr/>
            </a:pPr>
            <a:endParaRPr lang="nl-NL" dirty="0">
              <a:latin typeface="Arial" charset="0"/>
              <a:cs typeface="+mn-cs"/>
            </a:endParaRPr>
          </a:p>
        </p:txBody>
      </p:sp>
      <p:sp>
        <p:nvSpPr>
          <p:cNvPr id="2662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Kansen voor DSM-5 2013?</a:t>
            </a:r>
          </a:p>
        </p:txBody>
      </p:sp>
      <p:sp>
        <p:nvSpPr>
          <p:cNvPr id="26629" name="Tijdelijke aanduiding voor datum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F1DC102-CD7E-4EDE-8CC7-9705C371FF5B}" type="datetime6">
              <a:rPr lang="nl-NL" altLang="nl-NL" sz="1200" smtClean="0">
                <a:solidFill>
                  <a:schemeClr val="bg1"/>
                </a:solidFill>
              </a:rPr>
              <a:pPr/>
              <a:t>oktober ’16</a:t>
            </a:fld>
            <a:endParaRPr lang="en-US" altLang="nl-NL" sz="1200" smtClean="0">
              <a:solidFill>
                <a:schemeClr val="bg1"/>
              </a:solidFill>
            </a:endParaRPr>
          </a:p>
        </p:txBody>
      </p:sp>
      <p:sp>
        <p:nvSpPr>
          <p:cNvPr id="26630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34B280-894C-4D13-A63B-A4356F39B2C4}" type="slidenum">
              <a:rPr lang="en-US" altLang="nl-NL" sz="1200">
                <a:solidFill>
                  <a:schemeClr val="bg1"/>
                </a:solidFill>
              </a:rPr>
              <a:pPr/>
              <a:t>36</a:t>
            </a:fld>
            <a:endParaRPr lang="en-US" altLang="nl-NL" sz="1200">
              <a:solidFill>
                <a:schemeClr val="bg1"/>
              </a:solidFill>
            </a:endParaRPr>
          </a:p>
        </p:txBody>
      </p:sp>
      <p:pic>
        <p:nvPicPr>
          <p:cNvPr id="26631" name="Picture 4" descr="C:\Users\Nove Cento\AppData\Roaming\PixelMetrics\CaptureWiz\LastCaptures\2012-12-09_13-50-23-5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275" y="3354388"/>
            <a:ext cx="34766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6" descr="C:\Users\Nove Cento\AppData\Roaming\PixelMetrics\CaptureWiz\LastCaptures\2012-12-09_13-54-56-5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005263"/>
            <a:ext cx="4392612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8" descr="C:\Users\Nove Cento\AppData\Roaming\PixelMetrics\CaptureWiz\LastCaptures\2012-12-09_13-56-27-2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3297238"/>
            <a:ext cx="31623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6" descr="C:\Users\Nove Cento\AppData\Roaming\PixelMetrics\CaptureWiz\LastCaptures\2012-12-09_13-57-07-24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325" y="4941888"/>
            <a:ext cx="43973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8" descr="C:\Users\Nove Cento\AppData\Roaming\PixelMetrics\CaptureWiz\LastCaptures\2012-12-09_13-58-26-55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850" y="5614988"/>
            <a:ext cx="43878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0" descr="C:\Users\Nove Cento\AppData\Roaming\PixelMetrics\CaptureWiz\LastCaptures\2012-12-09_13-59-10-635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3970338"/>
            <a:ext cx="3200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2" descr="C:\Users\Nove Cento\AppData\Roaming\PixelMetrics\CaptureWiz\LastCaptures\2012-12-09_14-00-09-397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17482">
            <a:off x="5284788" y="5241925"/>
            <a:ext cx="387191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 bwMode="auto">
          <a:xfrm>
            <a:off x="831850" y="4005263"/>
            <a:ext cx="4387850" cy="719137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nl-NL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Classificatie breed verward met diagnostiek</a:t>
            </a:r>
            <a:endParaRPr lang="nl-NL" b="1" dirty="0">
              <a:latin typeface="Arial" charset="0"/>
              <a:cs typeface="+mn-cs"/>
            </a:endParaRPr>
          </a:p>
        </p:txBody>
      </p:sp>
      <p:sp>
        <p:nvSpPr>
          <p:cNvPr id="17" name="Rechthoek 16"/>
          <p:cNvSpPr/>
          <p:nvPr/>
        </p:nvSpPr>
        <p:spPr bwMode="auto">
          <a:xfrm>
            <a:off x="822325" y="5614988"/>
            <a:ext cx="4387850" cy="6223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nl-NL" sz="18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Populaire classificatie per abuis aangezien voor handboek</a:t>
            </a:r>
          </a:p>
        </p:txBody>
      </p:sp>
      <p:sp>
        <p:nvSpPr>
          <p:cNvPr id="18" name="Rechthoek 17"/>
          <p:cNvSpPr/>
          <p:nvPr/>
        </p:nvSpPr>
        <p:spPr bwMode="auto">
          <a:xfrm>
            <a:off x="831850" y="4914900"/>
            <a:ext cx="4387850" cy="557213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eaLnBrk="0" hangingPunct="0">
              <a:defRPr/>
            </a:pPr>
            <a:r>
              <a:rPr lang="nl-NL" sz="1800" b="1" dirty="0">
                <a:solidFill>
                  <a:schemeClr val="accent4">
                    <a:lumMod val="50000"/>
                  </a:schemeClr>
                </a:solidFill>
                <a:latin typeface="Adobe Caslon Pro Bold" pitchFamily="18" charset="0"/>
                <a:cs typeface="+mn-cs"/>
              </a:rPr>
              <a:t>Farmaceutische</a:t>
            </a:r>
            <a:r>
              <a:rPr lang="nl-NL" sz="1800" b="1" dirty="0">
                <a:solidFill>
                  <a:schemeClr val="accent4">
                    <a:lumMod val="50000"/>
                  </a:schemeClr>
                </a:solidFill>
                <a:latin typeface="Adobe Garamond Pro Bold" pitchFamily="18" charset="0"/>
                <a:cs typeface="+mn-cs"/>
              </a:rPr>
              <a:t> industrie speelt handig in op onzekerheid</a:t>
            </a:r>
            <a:endParaRPr lang="nl-NL" sz="1800" b="1" dirty="0">
              <a:latin typeface="Adobe Garamond Pro Bold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81741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smtClean="0"/>
              <a:t>Schandaal DSM-5 2012</a:t>
            </a:r>
          </a:p>
        </p:txBody>
      </p:sp>
      <p:sp>
        <p:nvSpPr>
          <p:cNvPr id="4099" name="Tijdelijke aanduiding voor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1F7A5B0-FC72-4DFC-9391-774A5647CD6D}" type="datetime6">
              <a:rPr lang="nl-NL" altLang="en-US" sz="1200" smtClean="0">
                <a:solidFill>
                  <a:schemeClr val="bg1"/>
                </a:solidFill>
              </a:rPr>
              <a:pPr>
                <a:defRPr/>
              </a:pPr>
              <a:t>oktober ’16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4100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DBC1C97-FB83-489C-9959-CB09F953CED7}" type="slidenum">
              <a:rPr lang="en-U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pic>
        <p:nvPicPr>
          <p:cNvPr id="4101" name="Picture 2" descr="C:\Users\Nove Cento\AppData\Roaming\PixelMetrics\CaptureWiz\LastCaptures\2012-12-09_13-45-09-6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247775"/>
            <a:ext cx="8024812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C:\Users\Nove Cento\AppData\Roaming\PixelMetrics\CaptureWiz\LastCaptures\2012-12-09_13-50-23-5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5275" y="3354388"/>
            <a:ext cx="34766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C:\Users\Nove Cento\AppData\Roaming\PixelMetrics\CaptureWiz\LastCaptures\2012-12-09_13-54-56-522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4005263"/>
            <a:ext cx="4392612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C:\Users\Nove Cento\AppData\Roaming\PixelMetrics\CaptureWiz\LastCaptures\2012-12-09_13-56-27-2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3297238"/>
            <a:ext cx="31623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6" descr="C:\Users\Nove Cento\AppData\Roaming\PixelMetrics\CaptureWiz\LastCaptures\2012-12-09_13-57-07-242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2325" y="4941888"/>
            <a:ext cx="43973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8" descr="C:\Users\Nove Cento\AppData\Roaming\PixelMetrics\CaptureWiz\LastCaptures\2012-12-09_13-58-26-555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850" y="5614988"/>
            <a:ext cx="43878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0" descr="C:\Users\Nove Cento\AppData\Roaming\PixelMetrics\CaptureWiz\LastCaptures\2012-12-09_13-59-10-635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3970338"/>
            <a:ext cx="32004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C:\Users\Nove Cento\AppData\Roaming\PixelMetrics\CaptureWiz\LastCaptures\2012-12-09_14-00-09-397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317482">
            <a:off x="5284788" y="5241925"/>
            <a:ext cx="387191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322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sz="3200" dirty="0" smtClean="0"/>
              <a:t>Waar zijn we met de DSM-5?</a:t>
            </a:r>
          </a:p>
        </p:txBody>
      </p:sp>
      <p:sp>
        <p:nvSpPr>
          <p:cNvPr id="5123" name="Tijdelijke aanduiding voor inhoud 2"/>
          <p:cNvSpPr>
            <a:spLocks noGrp="1"/>
          </p:cNvSpPr>
          <p:nvPr>
            <p:ph idx="1"/>
          </p:nvPr>
        </p:nvSpPr>
        <p:spPr>
          <a:xfrm>
            <a:off x="4400550" y="1928813"/>
            <a:ext cx="4348163" cy="3857625"/>
          </a:xfrm>
        </p:spPr>
        <p:txBody>
          <a:bodyPr/>
          <a:lstStyle/>
          <a:p>
            <a:pPr marL="457200" indent="-457200" eaLnBrk="1" hangingPunct="1">
              <a:buFont typeface="Times" panose="02020603050405020304" pitchFamily="18" charset="0"/>
              <a:buAutoNum type="arabicPeriod"/>
            </a:pPr>
            <a:r>
              <a:rPr lang="nl-NL" altLang="en-US" sz="2400" dirty="0" smtClean="0"/>
              <a:t>Waarom classificatie?</a:t>
            </a:r>
          </a:p>
          <a:p>
            <a:pPr marL="457200" indent="-457200" eaLnBrk="1" hangingPunct="1">
              <a:buFont typeface="Times" panose="02020603050405020304" pitchFamily="18" charset="0"/>
              <a:buAutoNum type="arabicPeriod" startAt="2"/>
            </a:pPr>
            <a:r>
              <a:rPr lang="nl-NL" altLang="en-US" sz="2400" dirty="0" smtClean="0"/>
              <a:t>Wat brengt DSM-5?</a:t>
            </a:r>
          </a:p>
        </p:txBody>
      </p:sp>
      <p:pic>
        <p:nvPicPr>
          <p:cNvPr id="5124" name="Picture 2" descr="http://digital.library.mcgill.ca/russian/toc_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063" y="1857375"/>
            <a:ext cx="3317875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Line 10"/>
          <p:cNvSpPr>
            <a:spLocks noChangeShapeType="1"/>
          </p:cNvSpPr>
          <p:nvPr/>
        </p:nvSpPr>
        <p:spPr bwMode="auto">
          <a:xfrm>
            <a:off x="755650" y="1628775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6150" name="Tijdelijke aanduiding voor dianummer 4"/>
          <p:cNvSpPr>
            <a:spLocks noGrp="1"/>
          </p:cNvSpPr>
          <p:nvPr>
            <p:ph type="sldNum" sz="quarter" idx="4294967295"/>
          </p:nvPr>
        </p:nvSpPr>
        <p:spPr>
          <a:xfrm>
            <a:off x="4267200" y="6580188"/>
            <a:ext cx="609600" cy="304800"/>
          </a:xfrm>
          <a:prstGeom prst="rect">
            <a:avLst/>
          </a:prstGeom>
        </p:spPr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EF51A60-DE3F-47C5-9109-77076D6FA37E}" type="slidenum">
              <a:rPr lang="en-U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6151" name="Tijdelijke aanduiding voor datum 4"/>
          <p:cNvSpPr>
            <a:spLocks noGrp="1"/>
          </p:cNvSpPr>
          <p:nvPr>
            <p:ph type="dt" sz="quarter" idx="4294967295"/>
          </p:nvPr>
        </p:nvSpPr>
        <p:spPr>
          <a:xfrm>
            <a:off x="5029200" y="6553200"/>
            <a:ext cx="3886200" cy="3048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31829812-C1AE-4229-AFA9-B2CF655A276A}" type="datetime6">
              <a:rPr lang="nl-NL" altLang="en-US" sz="1200" smtClean="0">
                <a:solidFill>
                  <a:schemeClr val="bg1"/>
                </a:solidFill>
              </a:rPr>
              <a:pPr>
                <a:defRPr/>
              </a:pPr>
              <a:t>oktober ’16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5128" name="Tekstvak 7"/>
          <p:cNvSpPr txBox="1">
            <a:spLocks noChangeArrowheads="1"/>
          </p:cNvSpPr>
          <p:nvPr/>
        </p:nvSpPr>
        <p:spPr bwMode="auto">
          <a:xfrm>
            <a:off x="4679950" y="6600825"/>
            <a:ext cx="9001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1200">
                <a:solidFill>
                  <a:srgbClr val="002060"/>
                </a:solidFill>
              </a:rPr>
              <a:t>/ 31</a:t>
            </a:r>
            <a:endParaRPr lang="en-US" altLang="en-US" sz="12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5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Diagnosen en ziekten</a:t>
            </a:r>
          </a:p>
        </p:txBody>
      </p:sp>
      <p:sp>
        <p:nvSpPr>
          <p:cNvPr id="921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97812" y="1266825"/>
            <a:ext cx="7416800" cy="3890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 smtClean="0"/>
              <a:t>Hersenaandoeningen (delirium, encefalitis)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 smtClean="0"/>
              <a:t>Functionele psychosen /schizofrenie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 smtClean="0"/>
              <a:t>Manisch - depressieve psychose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 smtClean="0"/>
              <a:t>Melancholie - suïcidaliteit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altLang="nl-NL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 smtClean="0"/>
              <a:t>Verstandelijke vermogens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400" dirty="0" smtClean="0"/>
              <a:t>Ontwikkelingsstoornissen (autisme)</a:t>
            </a:r>
          </a:p>
        </p:txBody>
      </p:sp>
      <p:sp>
        <p:nvSpPr>
          <p:cNvPr id="9220" name="Tijdelijke aanduiding voor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25A5082E-449D-4317-8DD2-C9A92CD16CD3}" type="datetime6">
              <a:rPr lang="nl-NL" sz="1200" smtClean="0">
                <a:solidFill>
                  <a:schemeClr val="bg1"/>
                </a:solidFill>
              </a:rPr>
              <a:pPr>
                <a:defRPr/>
              </a:pPr>
              <a:t>oktober ’16</a:t>
            </a:fld>
            <a:endParaRPr lang="en-US" sz="1200" smtClean="0">
              <a:solidFill>
                <a:schemeClr val="bg1"/>
              </a:solidFill>
            </a:endParaRPr>
          </a:p>
        </p:txBody>
      </p:sp>
      <p:sp>
        <p:nvSpPr>
          <p:cNvPr id="9221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77FB7E8-AC1E-437F-9256-138FA2713778}" type="slidenum">
              <a:rPr lang="en-US" altLang="nl-NL" sz="1200">
                <a:solidFill>
                  <a:schemeClr val="bg1"/>
                </a:solidFill>
              </a:rPr>
              <a:pPr/>
              <a:t>6</a:t>
            </a:fld>
            <a:endParaRPr lang="en-US" altLang="nl-NL" sz="1200">
              <a:solidFill>
                <a:schemeClr val="bg1"/>
              </a:solidFill>
            </a:endParaRPr>
          </a:p>
        </p:txBody>
      </p:sp>
      <p:sp>
        <p:nvSpPr>
          <p:cNvPr id="2" name="Ovaal 1"/>
          <p:cNvSpPr/>
          <p:nvPr/>
        </p:nvSpPr>
        <p:spPr bwMode="auto">
          <a:xfrm>
            <a:off x="890069" y="4980806"/>
            <a:ext cx="1756611" cy="1251285"/>
          </a:xfrm>
          <a:prstGeom prst="ellipse">
            <a:avLst/>
          </a:prstGeom>
          <a:solidFill>
            <a:srgbClr val="9933FF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rgbClr val="9933FF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8" name="Ovaal 7"/>
          <p:cNvSpPr/>
          <p:nvPr/>
        </p:nvSpPr>
        <p:spPr bwMode="auto">
          <a:xfrm>
            <a:off x="1973914" y="4980805"/>
            <a:ext cx="1756611" cy="1251285"/>
          </a:xfrm>
          <a:prstGeom prst="ellipse">
            <a:avLst/>
          </a:prstGeom>
          <a:solidFill>
            <a:srgbClr val="0000FF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9" name="Ovaal 8"/>
          <p:cNvSpPr/>
          <p:nvPr/>
        </p:nvSpPr>
        <p:spPr bwMode="auto">
          <a:xfrm>
            <a:off x="3082824" y="4980804"/>
            <a:ext cx="1756611" cy="1251285"/>
          </a:xfrm>
          <a:prstGeom prst="ellipse">
            <a:avLst/>
          </a:prstGeom>
          <a:solidFill>
            <a:srgbClr val="339933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" name="Ovaal 9"/>
          <p:cNvSpPr/>
          <p:nvPr/>
        </p:nvSpPr>
        <p:spPr bwMode="auto">
          <a:xfrm>
            <a:off x="4158018" y="4976793"/>
            <a:ext cx="1756611" cy="1251285"/>
          </a:xfrm>
          <a:prstGeom prst="ellipse">
            <a:avLst/>
          </a:prstGeom>
          <a:solidFill>
            <a:srgbClr val="FFFF00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Ovaal 10"/>
          <p:cNvSpPr/>
          <p:nvPr/>
        </p:nvSpPr>
        <p:spPr bwMode="auto">
          <a:xfrm>
            <a:off x="5275579" y="4992837"/>
            <a:ext cx="1756611" cy="1251285"/>
          </a:xfrm>
          <a:prstGeom prst="ellipse">
            <a:avLst/>
          </a:prstGeom>
          <a:solidFill>
            <a:srgbClr val="FF9933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Ovaal 11"/>
          <p:cNvSpPr/>
          <p:nvPr/>
        </p:nvSpPr>
        <p:spPr bwMode="auto">
          <a:xfrm>
            <a:off x="6370104" y="4980806"/>
            <a:ext cx="1756611" cy="1251285"/>
          </a:xfrm>
          <a:prstGeom prst="ellipse">
            <a:avLst/>
          </a:prstGeom>
          <a:solidFill>
            <a:srgbClr val="FF3300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3" name="AutoShape 2" descr="Stepping Sto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4" descr="Stepping Sto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6086" name="Picture 6" descr="http://leverhawk.com/wp-content/uploads/2012/12/Stepping_ston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1279" y="1266825"/>
            <a:ext cx="2194561" cy="329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6911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en-US" dirty="0" smtClean="0"/>
              <a:t>1968 - Taal voor diagnostiek</a:t>
            </a:r>
          </a:p>
        </p:txBody>
      </p:sp>
      <p:sp>
        <p:nvSpPr>
          <p:cNvPr id="7171" name="Tijdelijke aanduiding voor datum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3F35A6F5-7F59-4AEB-AD62-DC24D8309B08}" type="datetime6">
              <a:rPr lang="nl-NL" altLang="en-US" sz="1200" smtClean="0">
                <a:solidFill>
                  <a:schemeClr val="bg1"/>
                </a:solidFill>
              </a:rPr>
              <a:pPr>
                <a:defRPr/>
              </a:pPr>
              <a:t>oktober ’16</a:t>
            </a:fld>
            <a:endParaRPr lang="en-US" altLang="en-US" sz="1200" smtClean="0">
              <a:solidFill>
                <a:schemeClr val="bg1"/>
              </a:solidFill>
            </a:endParaRPr>
          </a:p>
        </p:txBody>
      </p:sp>
      <p:sp>
        <p:nvSpPr>
          <p:cNvPr id="7172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AC578ABC-9B2F-449B-9492-1A95D922CBA7}" type="slidenum">
              <a:rPr lang="en-US" altLang="en-US" sz="120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pic>
        <p:nvPicPr>
          <p:cNvPr id="6149" name="Picture 2" descr="C:\Users\Nove Cento\AppData\Roaming\PixelMetrics\CaptureWiz\LastCaptures\2013-03-20_12-11-49-2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527175"/>
            <a:ext cx="71247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C:\Users\Nove Cento\AppData\Roaming\PixelMetrics\CaptureWiz\LastCaptures\2013-03-20_12-12-28-28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1052513"/>
            <a:ext cx="71247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hthoek 6"/>
          <p:cNvSpPr>
            <a:spLocks noChangeArrowheads="1"/>
          </p:cNvSpPr>
          <p:nvPr/>
        </p:nvSpPr>
        <p:spPr bwMode="auto">
          <a:xfrm>
            <a:off x="936625" y="4221163"/>
            <a:ext cx="7523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20000"/>
              </a:lnSpc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12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000" dirty="0">
                <a:solidFill>
                  <a:schemeClr val="accent6"/>
                </a:solidFill>
              </a:rPr>
              <a:t>Functionele psychosen               Manisch-depressieve psychose</a:t>
            </a:r>
          </a:p>
        </p:txBody>
      </p:sp>
      <p:pic>
        <p:nvPicPr>
          <p:cNvPr id="6152" name="Picture 6" descr="http://ts4.mm.bing.net/th?id=H.4974861515620591&amp;pid=15.1&amp;H=120&amp;W=16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3213100"/>
            <a:ext cx="15240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8" descr="http://ts4.mm.bing.net/th?id=H.4981888045221779&amp;pid=15.1&amp;H=110&amp;W=16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3213100"/>
            <a:ext cx="15240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0" name="Picture 10" descr="C:\Users\Nove Cento\AppData\Roaming\PixelMetrics\CaptureWiz\LastCaptures\2013-03-20_12-18-17-915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5084763"/>
            <a:ext cx="5616575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2203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1959 Fundamentals of </a:t>
            </a:r>
            <a:r>
              <a:rPr lang="nl-NL" dirty="0" err="1" smtClean="0"/>
              <a:t>Taxonomy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9AEB-F5B2-2B4F-AD30-EF01FA8B389C}" type="datetime5">
              <a:rPr lang="nl-NL" smtClean="0"/>
              <a:t>16-okt-16</a:t>
            </a:fld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2A6F-56DC-804D-B355-6A0ECE94EB36}" type="slidenum">
              <a:rPr lang="en-GB" smtClean="0"/>
              <a:pPr/>
              <a:t>8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66738" y="1144589"/>
            <a:ext cx="4627562" cy="3713161"/>
          </a:xfrm>
        </p:spPr>
        <p:txBody>
          <a:bodyPr/>
          <a:lstStyle/>
          <a:p>
            <a:r>
              <a:rPr lang="nl-NL" dirty="0" smtClean="0"/>
              <a:t>Carl Gustav </a:t>
            </a:r>
            <a:r>
              <a:rPr lang="nl-NL" dirty="0" err="1" smtClean="0"/>
              <a:t>Hempel</a:t>
            </a:r>
            <a:r>
              <a:rPr lang="nl-NL" dirty="0" smtClean="0"/>
              <a:t> (1905 – 1997)</a:t>
            </a:r>
          </a:p>
          <a:p>
            <a:r>
              <a:rPr lang="nl-NL" dirty="0" smtClean="0"/>
              <a:t>Wetenschapstheorie – Logisch positivisme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r>
              <a:rPr lang="nl-NL" dirty="0" smtClean="0"/>
              <a:t>Belang van operationele definitie van wetenschappelijk terminologie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Beschrijving</a:t>
            </a:r>
          </a:p>
          <a:p>
            <a:endParaRPr lang="nl-NL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nl-NL" dirty="0" smtClean="0"/>
              <a:t>Theoretische </a:t>
            </a:r>
            <a:r>
              <a:rPr lang="nl-NL" dirty="0" err="1" smtClean="0"/>
              <a:t>Systematizering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Insert &gt; Header &amp; footer</a:t>
            </a:r>
            <a:endParaRPr lang="en-GB" dirty="0"/>
          </a:p>
        </p:txBody>
      </p:sp>
      <p:pic>
        <p:nvPicPr>
          <p:cNvPr id="1026" name="Picture 2" descr="https://upload.wikimedia.org/wikipedia/en/thumb/b/ba/Carl_Gustav_Hempel.jpg/220px-Carl_Gustav_Hemp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4300" y="1407478"/>
            <a:ext cx="3298190" cy="448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566738" y="5257800"/>
            <a:ext cx="4165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 smtClean="0">
                <a:solidFill>
                  <a:schemeClr val="accent6"/>
                </a:solidFill>
              </a:rPr>
              <a:t>World </a:t>
            </a:r>
            <a:r>
              <a:rPr lang="nl-NL" sz="1800" dirty="0" err="1" smtClean="0">
                <a:solidFill>
                  <a:schemeClr val="accent6"/>
                </a:solidFill>
              </a:rPr>
              <a:t>Conferenence</a:t>
            </a:r>
            <a:r>
              <a:rPr lang="nl-NL" sz="1800" dirty="0" smtClean="0">
                <a:solidFill>
                  <a:schemeClr val="accent6"/>
                </a:solidFill>
              </a:rPr>
              <a:t> on Field Studies in </a:t>
            </a:r>
            <a:r>
              <a:rPr lang="nl-NL" sz="1800" dirty="0" err="1" smtClean="0">
                <a:solidFill>
                  <a:schemeClr val="accent6"/>
                </a:solidFill>
              </a:rPr>
              <a:t>the</a:t>
            </a:r>
            <a:r>
              <a:rPr lang="nl-NL" sz="1800" dirty="0" smtClean="0">
                <a:solidFill>
                  <a:schemeClr val="accent6"/>
                </a:solidFill>
              </a:rPr>
              <a:t> </a:t>
            </a:r>
            <a:r>
              <a:rPr lang="nl-NL" sz="1800" dirty="0" err="1" smtClean="0">
                <a:solidFill>
                  <a:schemeClr val="accent6"/>
                </a:solidFill>
              </a:rPr>
              <a:t>Mental</a:t>
            </a:r>
            <a:r>
              <a:rPr lang="nl-NL" sz="1800" dirty="0" smtClean="0">
                <a:solidFill>
                  <a:schemeClr val="accent6"/>
                </a:solidFill>
              </a:rPr>
              <a:t> Disorders, New York 1959 </a:t>
            </a:r>
            <a:endParaRPr lang="nl-NL" sz="1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4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1972-1978 </a:t>
            </a:r>
            <a:r>
              <a:rPr lang="nl-NL" dirty="0" err="1" smtClean="0"/>
              <a:t>Diagnostic</a:t>
            </a:r>
            <a:r>
              <a:rPr lang="nl-NL" dirty="0" smtClean="0"/>
              <a:t> Criteria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9AEB-F5B2-2B4F-AD30-EF01FA8B389C}" type="datetime5">
              <a:rPr lang="nl-NL" smtClean="0"/>
              <a:t>16-okt-16</a:t>
            </a:fld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22A6F-56DC-804D-B355-6A0ECE94EB36}" type="slidenum">
              <a:rPr lang="en-GB" smtClean="0"/>
              <a:pPr/>
              <a:t>9</a:t>
            </a:fld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5929260" y="4230825"/>
            <a:ext cx="2894700" cy="241000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1400" dirty="0" err="1">
                <a:latin typeface="Times" panose="02020603050405020304" pitchFamily="18" charset="0"/>
                <a:cs typeface="Times" panose="02020603050405020304" pitchFamily="18" charset="0"/>
              </a:rPr>
              <a:t>Feighner</a:t>
            </a:r>
            <a:r>
              <a:rPr lang="nl-NL" sz="1400" dirty="0">
                <a:latin typeface="Times" panose="02020603050405020304" pitchFamily="18" charset="0"/>
                <a:cs typeface="Times" panose="02020603050405020304" pitchFamily="18" charset="0"/>
              </a:rPr>
              <a:t> JP, Robins E, </a:t>
            </a:r>
            <a:r>
              <a:rPr lang="nl-NL" sz="1400" dirty="0" err="1">
                <a:latin typeface="Times" panose="02020603050405020304" pitchFamily="18" charset="0"/>
                <a:cs typeface="Times" panose="02020603050405020304" pitchFamily="18" charset="0"/>
              </a:rPr>
              <a:t>Guze</a:t>
            </a:r>
            <a:r>
              <a:rPr lang="nl-NL" sz="1400" dirty="0">
                <a:latin typeface="Times" panose="02020603050405020304" pitchFamily="18" charset="0"/>
                <a:cs typeface="Times" panose="02020603050405020304" pitchFamily="18" charset="0"/>
              </a:rPr>
              <a:t> SB, </a:t>
            </a:r>
            <a:r>
              <a:rPr lang="nl-NL" sz="1400" dirty="0" err="1">
                <a:latin typeface="Times" panose="02020603050405020304" pitchFamily="18" charset="0"/>
                <a:cs typeface="Times" panose="02020603050405020304" pitchFamily="18" charset="0"/>
              </a:rPr>
              <a:t>Woodruff</a:t>
            </a:r>
            <a:r>
              <a:rPr lang="nl-NL" sz="1400" dirty="0">
                <a:latin typeface="Times" panose="02020603050405020304" pitchFamily="18" charset="0"/>
                <a:cs typeface="Times" panose="02020603050405020304" pitchFamily="18" charset="0"/>
              </a:rPr>
              <a:t> RA, </a:t>
            </a:r>
            <a:r>
              <a:rPr lang="nl-NL" sz="1400" dirty="0" err="1">
                <a:latin typeface="Times" panose="02020603050405020304" pitchFamily="18" charset="0"/>
                <a:cs typeface="Times" panose="02020603050405020304" pitchFamily="18" charset="0"/>
              </a:rPr>
              <a:t>Winokur</a:t>
            </a:r>
            <a:r>
              <a:rPr lang="nl-NL" sz="1400" dirty="0">
                <a:latin typeface="Times" panose="02020603050405020304" pitchFamily="18" charset="0"/>
                <a:cs typeface="Times" panose="02020603050405020304" pitchFamily="18" charset="0"/>
              </a:rPr>
              <a:t> G, </a:t>
            </a:r>
            <a:r>
              <a:rPr lang="nl-NL" sz="1400" dirty="0" err="1">
                <a:latin typeface="Times" panose="02020603050405020304" pitchFamily="18" charset="0"/>
                <a:cs typeface="Times" panose="02020603050405020304" pitchFamily="18" charset="0"/>
              </a:rPr>
              <a:t>Munoz</a:t>
            </a:r>
            <a:r>
              <a:rPr lang="nl-NL" sz="1400" dirty="0">
                <a:latin typeface="Times" panose="02020603050405020304" pitchFamily="18" charset="0"/>
                <a:cs typeface="Times" panose="02020603050405020304" pitchFamily="18" charset="0"/>
              </a:rPr>
              <a:t> R. </a:t>
            </a:r>
            <a:r>
              <a:rPr lang="nl-NL" sz="1400" dirty="0" err="1">
                <a:latin typeface="Times" panose="02020603050405020304" pitchFamily="18" charset="0"/>
                <a:cs typeface="Times" panose="02020603050405020304" pitchFamily="18" charset="0"/>
              </a:rPr>
              <a:t>Diagnostic</a:t>
            </a:r>
            <a:r>
              <a:rPr lang="nl-NL" sz="1400" dirty="0">
                <a:latin typeface="Times" panose="02020603050405020304" pitchFamily="18" charset="0"/>
                <a:cs typeface="Times" panose="02020603050405020304" pitchFamily="18" charset="0"/>
              </a:rPr>
              <a:t> criteria </a:t>
            </a:r>
            <a:r>
              <a:rPr lang="nl-NL" sz="1400" dirty="0" err="1">
                <a:latin typeface="Times" panose="02020603050405020304" pitchFamily="18" charset="0"/>
                <a:cs typeface="Times" panose="02020603050405020304" pitchFamily="18" charset="0"/>
              </a:rPr>
              <a:t>for</a:t>
            </a:r>
            <a:r>
              <a:rPr lang="nl-NL" sz="1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nl-NL" sz="1400" dirty="0" err="1">
                <a:latin typeface="Times" panose="02020603050405020304" pitchFamily="18" charset="0"/>
                <a:cs typeface="Times" panose="02020603050405020304" pitchFamily="18" charset="0"/>
              </a:rPr>
              <a:t>use</a:t>
            </a:r>
            <a:r>
              <a:rPr lang="nl-NL" sz="1400" dirty="0">
                <a:latin typeface="Times" panose="02020603050405020304" pitchFamily="18" charset="0"/>
                <a:cs typeface="Times" panose="02020603050405020304" pitchFamily="18" charset="0"/>
              </a:rPr>
              <a:t> in </a:t>
            </a:r>
            <a:r>
              <a:rPr lang="nl-NL" sz="1400" dirty="0" err="1">
                <a:latin typeface="Times" panose="02020603050405020304" pitchFamily="18" charset="0"/>
                <a:cs typeface="Times" panose="02020603050405020304" pitchFamily="18" charset="0"/>
              </a:rPr>
              <a:t>psychiatric</a:t>
            </a:r>
            <a:r>
              <a:rPr lang="nl-NL" sz="1400" dirty="0">
                <a:latin typeface="Times" panose="02020603050405020304" pitchFamily="18" charset="0"/>
                <a:cs typeface="Times" panose="02020603050405020304" pitchFamily="18" charset="0"/>
              </a:rPr>
              <a:t> research. </a:t>
            </a:r>
            <a:r>
              <a:rPr lang="nl-NL" sz="1400" dirty="0" err="1">
                <a:latin typeface="Times" panose="02020603050405020304" pitchFamily="18" charset="0"/>
                <a:cs typeface="Times" panose="02020603050405020304" pitchFamily="18" charset="0"/>
              </a:rPr>
              <a:t>Archives</a:t>
            </a:r>
            <a:r>
              <a:rPr lang="nl-NL" sz="1400" dirty="0">
                <a:latin typeface="Times" panose="02020603050405020304" pitchFamily="18" charset="0"/>
                <a:cs typeface="Times" panose="02020603050405020304" pitchFamily="18" charset="0"/>
              </a:rPr>
              <a:t> of General </a:t>
            </a:r>
            <a:r>
              <a:rPr lang="nl-NL" sz="1400" dirty="0" err="1">
                <a:latin typeface="Times" panose="02020603050405020304" pitchFamily="18" charset="0"/>
                <a:cs typeface="Times" panose="02020603050405020304" pitchFamily="18" charset="0"/>
              </a:rPr>
              <a:t>Psychiatry</a:t>
            </a:r>
            <a:r>
              <a:rPr lang="nl-NL" sz="1400" dirty="0">
                <a:latin typeface="Times" panose="02020603050405020304" pitchFamily="18" charset="0"/>
                <a:cs typeface="Times" panose="02020603050405020304" pitchFamily="18" charset="0"/>
              </a:rPr>
              <a:t> 1972; 26: 57-63. </a:t>
            </a:r>
            <a:endParaRPr lang="nl-NL" sz="1400" dirty="0" smtClean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nl-NL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nl-NL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Spitzer</a:t>
            </a:r>
            <a:r>
              <a:rPr lang="nl-N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nl-NL" sz="1400" dirty="0">
                <a:latin typeface="Times" panose="02020603050405020304" pitchFamily="18" charset="0"/>
                <a:cs typeface="Times" panose="02020603050405020304" pitchFamily="18" charset="0"/>
              </a:rPr>
              <a:t>RL, Robins E (1978). Research </a:t>
            </a:r>
            <a:r>
              <a:rPr lang="nl-NL" sz="1400" dirty="0" err="1">
                <a:latin typeface="Times" panose="02020603050405020304" pitchFamily="18" charset="0"/>
                <a:cs typeface="Times" panose="02020603050405020304" pitchFamily="18" charset="0"/>
              </a:rPr>
              <a:t>diagnostic</a:t>
            </a:r>
            <a:r>
              <a:rPr lang="nl-NL" sz="1400" dirty="0">
                <a:latin typeface="Times" panose="02020603050405020304" pitchFamily="18" charset="0"/>
                <a:cs typeface="Times" panose="02020603050405020304" pitchFamily="18" charset="0"/>
              </a:rPr>
              <a:t> criteria: rationale </a:t>
            </a:r>
            <a:r>
              <a:rPr lang="nl-NL" sz="1400" dirty="0" err="1">
                <a:latin typeface="Times" panose="02020603050405020304" pitchFamily="18" charset="0"/>
                <a:cs typeface="Times" panose="02020603050405020304" pitchFamily="18" charset="0"/>
              </a:rPr>
              <a:t>and</a:t>
            </a:r>
            <a:r>
              <a:rPr lang="nl-NL" sz="14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nl-NL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reliability</a:t>
            </a:r>
            <a:r>
              <a:rPr lang="nl-N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nl-NL" sz="1400" dirty="0" err="1">
                <a:latin typeface="Times" panose="02020603050405020304" pitchFamily="18" charset="0"/>
                <a:cs typeface="Times" panose="02020603050405020304" pitchFamily="18" charset="0"/>
              </a:rPr>
              <a:t>Archives</a:t>
            </a:r>
            <a:r>
              <a:rPr lang="nl-NL" sz="1400" dirty="0">
                <a:latin typeface="Times" panose="02020603050405020304" pitchFamily="18" charset="0"/>
                <a:cs typeface="Times" panose="02020603050405020304" pitchFamily="18" charset="0"/>
              </a:rPr>
              <a:t> of General </a:t>
            </a:r>
            <a:r>
              <a:rPr lang="nl-NL" sz="14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Psychiatry</a:t>
            </a:r>
            <a:r>
              <a:rPr lang="nl-NL" sz="1400" dirty="0" smtClean="0">
                <a:latin typeface="Times" panose="02020603050405020304" pitchFamily="18" charset="0"/>
                <a:cs typeface="Times" panose="02020603050405020304" pitchFamily="18" charset="0"/>
              </a:rPr>
              <a:t> 1978; 35: 773-82.</a:t>
            </a:r>
            <a:endParaRPr lang="nl-NL" sz="140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8" name="Tijdelijke aanduiding voor inhoud 7"/>
          <p:cNvGraphicFramePr>
            <a:graphicFrameLocks noGrp="1"/>
          </p:cNvGraphicFramePr>
          <p:nvPr>
            <p:ph idx="13"/>
            <p:extLst/>
          </p:nvPr>
        </p:nvGraphicFramePr>
        <p:xfrm>
          <a:off x="532448" y="960441"/>
          <a:ext cx="5102542" cy="54863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8055"/>
                <a:gridCol w="2534487"/>
              </a:tblGrid>
              <a:tr h="261945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u="none" strike="noStrike" dirty="0" err="1">
                          <a:effectLst/>
                        </a:rPr>
                        <a:t>Feighner</a:t>
                      </a:r>
                      <a:r>
                        <a:rPr lang="nl-NL" sz="1400" b="1" u="none" strike="noStrike" dirty="0">
                          <a:effectLst/>
                        </a:rPr>
                        <a:t> 1972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b="1" u="none" strike="noStrike" dirty="0" err="1">
                          <a:effectLst/>
                        </a:rPr>
                        <a:t>Spitzer</a:t>
                      </a:r>
                      <a:r>
                        <a:rPr lang="nl-NL" sz="1400" b="1" u="none" strike="noStrike" dirty="0">
                          <a:effectLst/>
                        </a:rPr>
                        <a:t> 1978</a:t>
                      </a:r>
                      <a:endParaRPr lang="nl-NL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61945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Schizofrenie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Schizofrenie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61945">
                <a:tc>
                  <a:txBody>
                    <a:bodyPr/>
                    <a:lstStyle/>
                    <a:p>
                      <a:pPr algn="l" fontAlgn="b"/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Schizo-affectieve stoornis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61945">
                <a:tc>
                  <a:txBody>
                    <a:bodyPr/>
                    <a:lstStyle/>
                    <a:p>
                      <a:pPr algn="l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Bipolaire stoornis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61945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Primaire affectieve stoornis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Depressieve stoornis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61945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Secondaire affectieve stoornis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61945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Angstneurose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Gegeneralsieerde angststoornis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61945">
                <a:tc>
                  <a:txBody>
                    <a:bodyPr/>
                    <a:lstStyle/>
                    <a:p>
                      <a:pPr algn="l" fontAlgn="b"/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Paniekstoornis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47493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Obsessief Compulsieve Neurose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 err="1" smtClean="0">
                          <a:effectLst/>
                        </a:rPr>
                        <a:t>Obessieve</a:t>
                      </a:r>
                      <a:r>
                        <a:rPr lang="nl-NL" sz="1400" u="none" strike="noStrike" baseline="0" dirty="0" smtClean="0">
                          <a:effectLst/>
                        </a:rPr>
                        <a:t> Compulsieve stoornis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61945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Fobische neurose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Fobie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61945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Hysterie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 err="1">
                          <a:effectLst/>
                        </a:rPr>
                        <a:t>Somatizatie</a:t>
                      </a:r>
                      <a:r>
                        <a:rPr lang="nl-NL" sz="1400" u="none" strike="noStrike" dirty="0">
                          <a:effectLst/>
                        </a:rPr>
                        <a:t> stoornis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61945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Antisociale persoonlijkheid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Antisociale persoonlijkheid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61945">
                <a:tc>
                  <a:txBody>
                    <a:bodyPr/>
                    <a:lstStyle/>
                    <a:p>
                      <a:pPr algn="l" fontAlgn="b"/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Cyclothyme persoonlijkheid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61945">
                <a:tc>
                  <a:txBody>
                    <a:bodyPr/>
                    <a:lstStyle/>
                    <a:p>
                      <a:pPr algn="l" fontAlgn="b"/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Labiele persoonlijkheid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61945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Alcoholisme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Alcoholisme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61945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Drugs afhankelijkheid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Drugs afhankelijkheid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61945">
                <a:tc>
                  <a:txBody>
                    <a:bodyPr/>
                    <a:lstStyle/>
                    <a:p>
                      <a:pPr algn="l" fontAlgn="b"/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Schizotypische trekken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61945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Anorexia Nervosa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61945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Mentale retardatie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61945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Homosexualiteit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  <a:tr h="261945"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>
                          <a:effectLst/>
                        </a:rPr>
                        <a:t>Transsexualiteit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  <p:sp>
        <p:nvSpPr>
          <p:cNvPr id="7" name="Tijdelijke aanduiding voor voetteks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Insert &gt; Header &amp; footer</a:t>
            </a:r>
            <a:endParaRPr lang="en-GB" dirty="0"/>
          </a:p>
        </p:txBody>
      </p:sp>
      <p:sp>
        <p:nvSpPr>
          <p:cNvPr id="10" name="Tekstvak 9"/>
          <p:cNvSpPr txBox="1"/>
          <p:nvPr/>
        </p:nvSpPr>
        <p:spPr>
          <a:xfrm>
            <a:off x="5826892" y="960441"/>
            <a:ext cx="2997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solidFill>
                  <a:schemeClr val="accent6"/>
                </a:solidFill>
              </a:rPr>
              <a:t>Feighner</a:t>
            </a:r>
            <a:r>
              <a:rPr lang="nl-NL" dirty="0" smtClean="0">
                <a:solidFill>
                  <a:schemeClr val="accent6"/>
                </a:solidFill>
              </a:rPr>
              <a:t> </a:t>
            </a:r>
            <a:r>
              <a:rPr lang="nl-NL" dirty="0" err="1" smtClean="0">
                <a:solidFill>
                  <a:schemeClr val="accent6"/>
                </a:solidFill>
              </a:rPr>
              <a:t>e.a</a:t>
            </a:r>
            <a:r>
              <a:rPr lang="nl-NL" dirty="0" smtClean="0">
                <a:solidFill>
                  <a:schemeClr val="accent6"/>
                </a:solidFill>
              </a:rPr>
              <a:t>: 14 </a:t>
            </a:r>
          </a:p>
          <a:p>
            <a:r>
              <a:rPr lang="nl-NL" dirty="0" err="1" smtClean="0">
                <a:solidFill>
                  <a:schemeClr val="accent6"/>
                </a:solidFill>
              </a:rPr>
              <a:t>Spitzer</a:t>
            </a:r>
            <a:r>
              <a:rPr lang="nl-NL" dirty="0" smtClean="0">
                <a:solidFill>
                  <a:schemeClr val="accent6"/>
                </a:solidFill>
              </a:rPr>
              <a:t> </a:t>
            </a:r>
            <a:r>
              <a:rPr lang="nl-NL" dirty="0" err="1" smtClean="0">
                <a:solidFill>
                  <a:schemeClr val="accent6"/>
                </a:solidFill>
              </a:rPr>
              <a:t>e.a</a:t>
            </a:r>
            <a:r>
              <a:rPr lang="nl-NL" dirty="0" smtClean="0">
                <a:solidFill>
                  <a:schemeClr val="accent6"/>
                </a:solidFill>
              </a:rPr>
              <a:t>   : 15</a:t>
            </a:r>
            <a:endParaRPr lang="nl-NL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3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MC Basispresentatie_NL">
  <a:themeElements>
    <a:clrScheme name="Aangepast 30">
      <a:dk1>
        <a:srgbClr val="003C66"/>
      </a:dk1>
      <a:lt1>
        <a:srgbClr val="FFFFFF"/>
      </a:lt1>
      <a:dk2>
        <a:srgbClr val="FFFFFF"/>
      </a:dk2>
      <a:lt2>
        <a:srgbClr val="003C7D"/>
      </a:lt2>
      <a:accent1>
        <a:srgbClr val="007CC2"/>
      </a:accent1>
      <a:accent2>
        <a:srgbClr val="009FBD"/>
      </a:accent2>
      <a:accent3>
        <a:srgbClr val="6E90A6"/>
      </a:accent3>
      <a:accent4>
        <a:srgbClr val="E3004F"/>
      </a:accent4>
      <a:accent5>
        <a:srgbClr val="C0965C"/>
      </a:accent5>
      <a:accent6>
        <a:srgbClr val="000000"/>
      </a:accent6>
      <a:hlink>
        <a:srgbClr val="1161C6"/>
      </a:hlink>
      <a:folHlink>
        <a:srgbClr val="E300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101463"/>
        </a:dk1>
        <a:lt1>
          <a:srgbClr val="FFFFFF"/>
        </a:lt1>
        <a:dk2>
          <a:srgbClr val="B5E7FF"/>
        </a:dk2>
        <a:lt2>
          <a:srgbClr val="111166"/>
        </a:lt2>
        <a:accent1>
          <a:srgbClr val="119DF9"/>
        </a:accent1>
        <a:accent2>
          <a:srgbClr val="117FE4"/>
        </a:accent2>
        <a:accent3>
          <a:srgbClr val="D7F1FF"/>
        </a:accent3>
        <a:accent4>
          <a:srgbClr val="DADADA"/>
        </a:accent4>
        <a:accent5>
          <a:srgbClr val="AACCFB"/>
        </a:accent5>
        <a:accent6>
          <a:srgbClr val="0E72CF"/>
        </a:accent6>
        <a:hlink>
          <a:srgbClr val="1161C6"/>
        </a:hlink>
        <a:folHlink>
          <a:srgbClr val="114DB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toor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LUMC Basispresentatie_NL</Template>
  <TotalTime>284</TotalTime>
  <Words>1041</Words>
  <Application>Microsoft Office PowerPoint</Application>
  <PresentationFormat>Diavoorstelling (4:3)</PresentationFormat>
  <Paragraphs>490</Paragraphs>
  <Slides>36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6" baseType="lpstr">
      <vt:lpstr>ＭＳ Ｐゴシック</vt:lpstr>
      <vt:lpstr>Adobe Caslon Pro Bold</vt:lpstr>
      <vt:lpstr>Adobe Garamond Pro Bold</vt:lpstr>
      <vt:lpstr>Arial</vt:lpstr>
      <vt:lpstr>Calibri</vt:lpstr>
      <vt:lpstr>Times</vt:lpstr>
      <vt:lpstr>Wingdings</vt:lpstr>
      <vt:lpstr>LUMC Basispresentatie_NL</vt:lpstr>
      <vt:lpstr>Office-thema</vt:lpstr>
      <vt:lpstr>Clip</vt:lpstr>
      <vt:lpstr>Waar zijn we met de DSM-5?</vt:lpstr>
      <vt:lpstr>Waar zijn we met de DSM-5</vt:lpstr>
      <vt:lpstr>De DSM-5 komt er aan</vt:lpstr>
      <vt:lpstr>Schandaal DSM-5 2012</vt:lpstr>
      <vt:lpstr>Waar zijn we met de DSM-5?</vt:lpstr>
      <vt:lpstr>Diagnosen en ziekten</vt:lpstr>
      <vt:lpstr>1968 - Taal voor diagnostiek</vt:lpstr>
      <vt:lpstr>1959 Fundamentals of Taxonomy </vt:lpstr>
      <vt:lpstr>1972-1978 Diagnostic Criteria</vt:lpstr>
      <vt:lpstr>Diagnostic and Statistical Manual (1980 - … )</vt:lpstr>
      <vt:lpstr>1960 – 1994 Hospital and Community Psychiatrye</vt:lpstr>
      <vt:lpstr>Explosieve groei van empirische kennis</vt:lpstr>
      <vt:lpstr>Schandaal DSM-5 2012</vt:lpstr>
      <vt:lpstr>PowerPoint-presentatie</vt:lpstr>
      <vt:lpstr>1 – Debat</vt:lpstr>
      <vt:lpstr>1959 Fundamentals of Taxonomy </vt:lpstr>
      <vt:lpstr>Psychopathologie is een concept in een zoekschema</vt:lpstr>
      <vt:lpstr>Medisch model</vt:lpstr>
      <vt:lpstr>Classificatie</vt:lpstr>
      <vt:lpstr>Classificatie – de wereld op zijn kop</vt:lpstr>
      <vt:lpstr>Instrument voor diagnostiek?</vt:lpstr>
      <vt:lpstr>Instrument voor diagnostiek ?</vt:lpstr>
      <vt:lpstr>Huisartsenpopulatie</vt:lpstr>
      <vt:lpstr>Algemene populatie</vt:lpstr>
      <vt:lpstr>Wat brengt de DSM-5?</vt:lpstr>
      <vt:lpstr>Wat brengt de DSM-5?</vt:lpstr>
      <vt:lpstr>Nieuwe hoofdstukken / -namen</vt:lpstr>
      <vt:lpstr>Stoornissen</vt:lpstr>
      <vt:lpstr>Selectie van nieuwe stoornissen</vt:lpstr>
      <vt:lpstr>Selectie van aanpassingen</vt:lpstr>
      <vt:lpstr>Stoornissen voor verder onderzoek</vt:lpstr>
      <vt:lpstr>PowerPoint-presentatie</vt:lpstr>
      <vt:lpstr>Waar zijn we met de DSM-5</vt:lpstr>
      <vt:lpstr>Schandaal DSM-5 2012</vt:lpstr>
      <vt:lpstr>Kansen voor DSM-5 2013?</vt:lpstr>
      <vt:lpstr>Kansen voor DSM-5 2013?</vt:lpstr>
    </vt:vector>
  </TitlesOfParts>
  <Company>LUMC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Dalmijn, V.M.W. (PSY)</dc:creator>
  <cp:lastModifiedBy>AMvanHemert</cp:lastModifiedBy>
  <cp:revision>29</cp:revision>
  <cp:lastPrinted>2016-05-26T05:20:30Z</cp:lastPrinted>
  <dcterms:created xsi:type="dcterms:W3CDTF">2015-08-20T13:44:16Z</dcterms:created>
  <dcterms:modified xsi:type="dcterms:W3CDTF">2016-10-16T06:05:51Z</dcterms:modified>
</cp:coreProperties>
</file>