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7" r:id="rId2"/>
    <p:sldMasterId id="2147483690" r:id="rId3"/>
  </p:sldMasterIdLst>
  <p:notesMasterIdLst>
    <p:notesMasterId r:id="rId18"/>
  </p:notesMasterIdLst>
  <p:handoutMasterIdLst>
    <p:handoutMasterId r:id="rId19"/>
  </p:handoutMasterIdLst>
  <p:sldIdLst>
    <p:sldId id="265" r:id="rId4"/>
    <p:sldId id="292" r:id="rId5"/>
    <p:sldId id="289" r:id="rId6"/>
    <p:sldId id="294" r:id="rId7"/>
    <p:sldId id="293" r:id="rId8"/>
    <p:sldId id="306" r:id="rId9"/>
    <p:sldId id="295" r:id="rId10"/>
    <p:sldId id="313" r:id="rId11"/>
    <p:sldId id="300" r:id="rId12"/>
    <p:sldId id="296" r:id="rId13"/>
    <p:sldId id="307" r:id="rId14"/>
    <p:sldId id="311" r:id="rId15"/>
    <p:sldId id="291" r:id="rId16"/>
    <p:sldId id="312" r:id="rId17"/>
  </p:sldIdLst>
  <p:sldSz cx="9144000" cy="6858000" type="screen4x3"/>
  <p:notesSz cx="6858000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modifyVerifier cryptProviderType="rsaFull" cryptAlgorithmClass="hash" cryptAlgorithmType="typeAny" cryptAlgorithmSid="4" spinCount="100000" saltData="KB7GtOVteGLZGRRYD5uzBA==" hashData="/88XjvANzAMVTOEXj8YsJ9QATJ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FF66FF"/>
    <a:srgbClr val="B4E6FF"/>
    <a:srgbClr val="B3DEF5"/>
    <a:srgbClr val="B3E5FE"/>
    <a:srgbClr val="111166"/>
    <a:srgbClr val="BEEAFF"/>
    <a:srgbClr val="B4E5FF"/>
    <a:srgbClr val="C8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8006" autoAdjust="0"/>
    <p:restoredTop sz="94147" autoAdjust="0"/>
  </p:normalViewPr>
  <p:slideViewPr>
    <p:cSldViewPr snapToGrid="0" snapToObjects="1" showGuides="1">
      <p:cViewPr>
        <p:scale>
          <a:sx n="61" d="100"/>
          <a:sy n="61" d="100"/>
        </p:scale>
        <p:origin x="-1060" y="-80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2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66286"/>
            <a:ext cx="2514600" cy="6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66286"/>
            <a:ext cx="2514600" cy="6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9051396"/>
            <a:ext cx="2514600" cy="6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051396"/>
            <a:ext cx="2514600" cy="6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0"/>
            <a:ext cx="2514600" cy="6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514600" cy="6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90269"/>
            <a:ext cx="50292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9209110"/>
            <a:ext cx="2514600" cy="6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09110"/>
            <a:ext cx="2514600" cy="66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algn="r" eaLnBrk="1" hangingPunct="1"/>
            <a:fld id="{69D9C450-6CC5-448E-9B67-20A99DB96866}" type="slidenum">
              <a:rPr lang="nl-NL" altLang="nl-NL" sz="120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nl-NL" altLang="nl-NL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Subtitel</a:t>
            </a:r>
            <a:endParaRPr lang="en-GB" noProof="0" dirty="0" smtClean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08DBB-B41B-45E1-AEF7-119FAE78E0C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232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98394-9BCB-47CD-89BD-A43588155C2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595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772EB-BFC3-4FCB-8797-DD30A56D8E2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879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DFFC0-4C4B-4EFE-9696-DDDCF5CA9FC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061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C53C-3360-4B17-A626-42F781D7A9F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9039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1132E-403A-47D1-9531-1D965FF20E1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67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796FB-5874-4AA5-B712-D4593F1223E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80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HOOFDSTUK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F17D-7958-420B-9B0C-31A024E09FC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8005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F28CB-A562-4CC3-80E1-91AE774A0B0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386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230E3-725F-4353-BEAC-201468BC80A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2651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81763" y="609600"/>
            <a:ext cx="1754187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110163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E9D0-E5A1-4062-BB9C-8740B42FF9D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9867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01675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219200" y="1981200"/>
            <a:ext cx="7010400" cy="411480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B77BFF-5F43-49E3-92F6-C0325F96FE6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044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31134"/>
            <a:ext cx="7772400" cy="147018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37218" y="3623422"/>
            <a:ext cx="6400800" cy="1753077"/>
          </a:xfrm>
        </p:spPr>
        <p:txBody>
          <a:bodyPr/>
          <a:lstStyle>
            <a:lvl1pPr marL="0" indent="0" algn="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521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755810" y="1628775"/>
            <a:ext cx="78481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eaLnBrk="1" hangingPunct="1"/>
            <a:endParaRPr lang="nl-NL" sz="2900" smtClean="0">
              <a:solidFill>
                <a:srgbClr val="000000"/>
              </a:solidFill>
              <a:latin typeface="Gill Sans"/>
              <a:ea typeface="+mn-ea"/>
              <a:cs typeface="Arial" pitchFamily="34" charset="0"/>
              <a:sym typeface="Gill San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82880"/>
            <a:ext cx="7848600" cy="17145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651" y="1943100"/>
            <a:ext cx="7848600" cy="4023360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93726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8286934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755810" y="1628775"/>
            <a:ext cx="78481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eaLnBrk="1" hangingPunct="1"/>
            <a:endParaRPr lang="nl-NL" sz="2900" smtClean="0">
              <a:solidFill>
                <a:srgbClr val="000000"/>
              </a:solidFill>
              <a:latin typeface="Gill Sans"/>
              <a:ea typeface="+mn-ea"/>
              <a:cs typeface="Arial" pitchFamily="34" charset="0"/>
              <a:sym typeface="Gill San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82880"/>
            <a:ext cx="7848600" cy="17145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5698" y="1943100"/>
            <a:ext cx="3806302" cy="4023360"/>
          </a:xfrm>
        </p:spPr>
        <p:txBody>
          <a:bodyPr anchor="t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1229" y="1943100"/>
            <a:ext cx="3758818" cy="4023360"/>
          </a:xfrm>
        </p:spPr>
        <p:txBody>
          <a:bodyPr anchor="t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783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7523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755810" y="1628775"/>
            <a:ext cx="78481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eaLnBrk="1" hangingPunct="1"/>
            <a:endParaRPr lang="nl-NL" sz="2900" smtClean="0">
              <a:solidFill>
                <a:srgbClr val="000000"/>
              </a:solidFill>
              <a:latin typeface="Gill Sans"/>
              <a:ea typeface="+mn-ea"/>
              <a:cs typeface="Arial" pitchFamily="34" charset="0"/>
              <a:sym typeface="Gill San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82880"/>
            <a:ext cx="7848600" cy="17145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25775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628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13894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nl-NL" noProof="0" smtClean="0">
              <a:sym typeface="Gill Sans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99223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73596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12230" y="182880"/>
            <a:ext cx="1840230" cy="578358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1540" y="182880"/>
            <a:ext cx="5383530" cy="578358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478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Afscheid Diede Schols - Er is hoop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016750" cy="11430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1" hangingPunct="1"/>
            <a:endParaRPr lang="nl-NL" altLang="nl-NL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eaLnBrk="1" hangingPunct="1"/>
            <a:endParaRPr lang="nl-NL" altLang="nl-NL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+mn-lt"/>
              </a:defRPr>
            </a:lvl1pPr>
          </a:lstStyle>
          <a:p>
            <a:pPr eaLnBrk="1" hangingPunct="1"/>
            <a:fld id="{B5C91C35-3B16-43D0-B4B1-EA170E928EFD}" type="slidenum">
              <a:rPr lang="nl-NL" altLang="nl-NL" smtClean="0">
                <a:ea typeface="+mn-ea"/>
              </a:rPr>
              <a:pPr eaLnBrk="1" hangingPunct="1"/>
              <a:t>‹nr.›</a:t>
            </a:fld>
            <a:endParaRPr lang="nl-NL" altLang="nl-NL" smtClean="0">
              <a:ea typeface="+mn-ea"/>
            </a:endParaRPr>
          </a:p>
        </p:txBody>
      </p:sp>
      <p:pic>
        <p:nvPicPr>
          <p:cNvPr id="1034" name="Picture 10" descr="logo Parnass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1944688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go RivierDuine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23717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82880"/>
            <a:ext cx="73609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>
                <a:sym typeface="Gill Sans"/>
              </a:rPr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1943100"/>
            <a:ext cx="736092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>
                <a:sym typeface="Gill Sans"/>
              </a:rPr>
              <a:t>Click to edit Master text styles</a:t>
            </a:r>
          </a:p>
          <a:p>
            <a:pPr lvl="1"/>
            <a:r>
              <a:rPr lang="en-US" altLang="nl-NL" smtClean="0">
                <a:sym typeface="Gill Sans"/>
              </a:rPr>
              <a:t>Second level</a:t>
            </a:r>
          </a:p>
          <a:p>
            <a:pPr lvl="2"/>
            <a:r>
              <a:rPr lang="en-US" altLang="nl-NL" smtClean="0">
                <a:sym typeface="Gill Sans"/>
              </a:rPr>
              <a:t>Third level</a:t>
            </a:r>
          </a:p>
          <a:p>
            <a:pPr lvl="3"/>
            <a:r>
              <a:rPr lang="en-US" altLang="nl-NL" smtClean="0">
                <a:sym typeface="Gill Sans"/>
              </a:rPr>
              <a:t>Fourth level</a:t>
            </a:r>
          </a:p>
          <a:p>
            <a:pPr lvl="4"/>
            <a:r>
              <a:rPr lang="en-US" altLang="nl-NL" smtClean="0">
                <a:sym typeface="Gill San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1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sym typeface="Gill Sans"/>
        </a:defRPr>
      </a:lvl5pPr>
      <a:lvl6pPr marL="41148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sym typeface="Gill Sans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sym typeface="Gill Sans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sym typeface="Gill Sans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94360" indent="-400050" algn="l" rtl="0" eaLnBrk="0" fontAlgn="base" hangingPunct="0">
        <a:spcBef>
          <a:spcPts val="1620"/>
        </a:spcBef>
        <a:spcAft>
          <a:spcPct val="0"/>
        </a:spcAft>
        <a:buSzPct val="171000"/>
        <a:buFont typeface="Lucida Grande"/>
        <a:buChar char="•"/>
        <a:defRPr sz="29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02970" indent="-400050" algn="l" rtl="0" eaLnBrk="0" fontAlgn="base" hangingPunct="0">
        <a:spcBef>
          <a:spcPts val="1620"/>
        </a:spcBef>
        <a:spcAft>
          <a:spcPct val="0"/>
        </a:spcAft>
        <a:buSzPct val="171000"/>
        <a:buFont typeface="Lucida Grande"/>
        <a:buChar char="•"/>
        <a:defRPr sz="2900">
          <a:solidFill>
            <a:schemeClr val="tx1"/>
          </a:solidFill>
          <a:latin typeface="+mn-lt"/>
          <a:sym typeface="Gill Sans"/>
        </a:defRPr>
      </a:lvl2pPr>
      <a:lvl3pPr marL="1211580" indent="-400050" algn="l" rtl="0" eaLnBrk="0" fontAlgn="base" hangingPunct="0">
        <a:spcBef>
          <a:spcPts val="1620"/>
        </a:spcBef>
        <a:spcAft>
          <a:spcPct val="0"/>
        </a:spcAft>
        <a:buSzPct val="171000"/>
        <a:buFont typeface="Lucida Grande"/>
        <a:buChar char="•"/>
        <a:defRPr sz="2900">
          <a:solidFill>
            <a:schemeClr val="tx1"/>
          </a:solidFill>
          <a:latin typeface="+mn-lt"/>
          <a:sym typeface="Gill Sans"/>
        </a:defRPr>
      </a:lvl3pPr>
      <a:lvl4pPr marL="1531620" indent="-400050" algn="l" rtl="0" eaLnBrk="0" fontAlgn="base" hangingPunct="0">
        <a:spcBef>
          <a:spcPts val="1620"/>
        </a:spcBef>
        <a:spcAft>
          <a:spcPct val="0"/>
        </a:spcAft>
        <a:buSzPct val="171000"/>
        <a:buFont typeface="Lucida Grande"/>
        <a:buChar char="•"/>
        <a:defRPr sz="2900">
          <a:solidFill>
            <a:schemeClr val="tx1"/>
          </a:solidFill>
          <a:latin typeface="+mn-lt"/>
          <a:sym typeface="Gill Sans"/>
        </a:defRPr>
      </a:lvl4pPr>
      <a:lvl5pPr marL="1840230" indent="-400050" algn="l" rtl="0" eaLnBrk="0" fontAlgn="base" hangingPunct="0">
        <a:spcBef>
          <a:spcPts val="1620"/>
        </a:spcBef>
        <a:spcAft>
          <a:spcPct val="0"/>
        </a:spcAft>
        <a:buSzPct val="171000"/>
        <a:buFont typeface="Lucida Grande"/>
        <a:buChar char="•"/>
        <a:defRPr sz="2900">
          <a:solidFill>
            <a:schemeClr val="tx1"/>
          </a:solidFill>
          <a:latin typeface="+mn-lt"/>
          <a:sym typeface="Gill Sans"/>
        </a:defRPr>
      </a:lvl5pPr>
      <a:lvl6pPr marL="2251710" indent="-400050" algn="l" rtl="0" fontAlgn="base">
        <a:spcBef>
          <a:spcPts val="1620"/>
        </a:spcBef>
        <a:spcAft>
          <a:spcPct val="0"/>
        </a:spcAft>
        <a:buSzPct val="171000"/>
        <a:buFont typeface="Lucida Grande" charset="0"/>
        <a:buChar char="•"/>
        <a:defRPr sz="2900">
          <a:solidFill>
            <a:schemeClr val="tx1"/>
          </a:solidFill>
          <a:latin typeface="+mn-lt"/>
          <a:sym typeface="Gill Sans" charset="0"/>
        </a:defRPr>
      </a:lvl6pPr>
      <a:lvl7pPr marL="2663190" indent="-400050" algn="l" rtl="0" fontAlgn="base">
        <a:spcBef>
          <a:spcPts val="1620"/>
        </a:spcBef>
        <a:spcAft>
          <a:spcPct val="0"/>
        </a:spcAft>
        <a:buSzPct val="171000"/>
        <a:buFont typeface="Lucida Grande" charset="0"/>
        <a:buChar char="•"/>
        <a:defRPr sz="2900">
          <a:solidFill>
            <a:schemeClr val="tx1"/>
          </a:solidFill>
          <a:latin typeface="+mn-lt"/>
          <a:sym typeface="Gill Sans" charset="0"/>
        </a:defRPr>
      </a:lvl7pPr>
      <a:lvl8pPr marL="3074670" indent="-400050" algn="l" rtl="0" fontAlgn="base">
        <a:spcBef>
          <a:spcPts val="1620"/>
        </a:spcBef>
        <a:spcAft>
          <a:spcPct val="0"/>
        </a:spcAft>
        <a:buSzPct val="171000"/>
        <a:buFont typeface="Lucida Grande" charset="0"/>
        <a:buChar char="•"/>
        <a:defRPr sz="2900">
          <a:solidFill>
            <a:schemeClr val="tx1"/>
          </a:solidFill>
          <a:latin typeface="+mn-lt"/>
          <a:sym typeface="Gill Sans" charset="0"/>
        </a:defRPr>
      </a:lvl8pPr>
      <a:lvl9pPr marL="3486150" indent="-400050" algn="l" rtl="0" fontAlgn="base">
        <a:spcBef>
          <a:spcPts val="1620"/>
        </a:spcBef>
        <a:spcAft>
          <a:spcPct val="0"/>
        </a:spcAft>
        <a:buSzPct val="171000"/>
        <a:buFont typeface="Lucida Grande" charset="0"/>
        <a:buChar char="•"/>
        <a:defRPr sz="29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nl-NL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Sociale Psychiatrie – OGGZ – En verder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 is hoop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Bert van Hemert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 smtClean="0"/>
              <a:t>LUMC afdeling Psychiatrie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Tijdelijke aanduiding voor afbeelding 1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12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566738" y="10391"/>
            <a:ext cx="6524625" cy="854075"/>
          </a:xfrm>
        </p:spPr>
        <p:txBody>
          <a:bodyPr/>
          <a:lstStyle/>
          <a:p>
            <a:r>
              <a:rPr lang="nl-NL" dirty="0" smtClean="0"/>
              <a:t>Historisch perspectief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002588" y="6563591"/>
            <a:ext cx="855662" cy="304800"/>
          </a:xfrm>
        </p:spPr>
        <p:txBody>
          <a:bodyPr/>
          <a:lstStyle/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566738" y="6563591"/>
            <a:ext cx="542395" cy="304800"/>
          </a:xfrm>
        </p:spPr>
        <p:txBody>
          <a:bodyPr/>
          <a:lstStyle/>
          <a:p>
            <a:fld id="{BEA1B39C-8919-CF47-A161-B6BA50FD6A18}" type="slidenum">
              <a:rPr lang="en-GB" smtClean="0"/>
              <a:pPr/>
              <a:t>10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304925" y="6563591"/>
            <a:ext cx="4708525" cy="304800"/>
          </a:xfrm>
        </p:spPr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110252" y="1018157"/>
            <a:ext cx="4233863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660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03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4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3462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701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447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25019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29591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34163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38735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1850-1920 </a:t>
            </a:r>
          </a:p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Gestichtspsychiatrie</a:t>
            </a:r>
          </a:p>
        </p:txBody>
      </p:sp>
      <p:sp>
        <p:nvSpPr>
          <p:cNvPr id="21" name="Tijdelijke aanduiding voor inhoud 4"/>
          <p:cNvSpPr txBox="1">
            <a:spLocks/>
          </p:cNvSpPr>
          <p:nvPr/>
        </p:nvSpPr>
        <p:spPr bwMode="auto">
          <a:xfrm>
            <a:off x="1513599" y="2067061"/>
            <a:ext cx="55880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660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03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4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3462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701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447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25019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29591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34163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38735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1920 – 1980 (GGD)</a:t>
            </a:r>
          </a:p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Gemeentelijke psychiatrie </a:t>
            </a:r>
          </a:p>
        </p:txBody>
      </p:sp>
      <p:sp>
        <p:nvSpPr>
          <p:cNvPr id="22" name="Tijdelijke aanduiding voor inhoud 4"/>
          <p:cNvSpPr txBox="1">
            <a:spLocks/>
          </p:cNvSpPr>
          <p:nvPr/>
        </p:nvSpPr>
        <p:spPr bwMode="auto">
          <a:xfrm>
            <a:off x="3345862" y="3122603"/>
            <a:ext cx="47942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/>
          <a:lstStyle/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1980 – 1995 (</a:t>
            </a:r>
            <a:r>
              <a:rPr lang="nl-NL" sz="2000" kern="0" dirty="0" err="1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riagg</a:t>
            </a: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)</a:t>
            </a:r>
          </a:p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Regionale </a:t>
            </a:r>
            <a:r>
              <a:rPr lang="nl-NL" sz="2000" kern="0" dirty="0" err="1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eerstelijn</a:t>
            </a: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 GGZ</a:t>
            </a:r>
          </a:p>
        </p:txBody>
      </p:sp>
      <p:sp>
        <p:nvSpPr>
          <p:cNvPr id="23" name="Tijdelijke aanduiding voor inhoud 4"/>
          <p:cNvSpPr txBox="1">
            <a:spLocks/>
          </p:cNvSpPr>
          <p:nvPr/>
        </p:nvSpPr>
        <p:spPr bwMode="auto">
          <a:xfrm>
            <a:off x="4645008" y="4212926"/>
            <a:ext cx="31273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/>
          <a:lstStyle/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CC00CC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1995 – </a:t>
            </a:r>
            <a:r>
              <a:rPr lang="nl-NL" sz="2000" kern="0" dirty="0" smtClean="0">
                <a:solidFill>
                  <a:srgbClr val="CC00CC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2005 </a:t>
            </a:r>
            <a:r>
              <a:rPr lang="nl-NL" sz="2000" kern="0" dirty="0">
                <a:solidFill>
                  <a:srgbClr val="CC00CC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(fusies)</a:t>
            </a:r>
          </a:p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CC00CC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Zorgprogrammering</a:t>
            </a:r>
          </a:p>
        </p:txBody>
      </p:sp>
      <p:cxnSp>
        <p:nvCxnSpPr>
          <p:cNvPr id="24" name="Rechte verbindingslijn 23"/>
          <p:cNvCxnSpPr/>
          <p:nvPr/>
        </p:nvCxnSpPr>
        <p:spPr bwMode="auto">
          <a:xfrm>
            <a:off x="124974" y="1859973"/>
            <a:ext cx="5976938" cy="4460891"/>
          </a:xfrm>
          <a:prstGeom prst="line">
            <a:avLst/>
          </a:prstGeom>
          <a:solidFill>
            <a:srgbClr val="FFFF99"/>
          </a:solidFill>
          <a:ln w="101600" cap="flat" cmpd="sng" algn="ctr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Rechte verbindingslijn 15"/>
          <p:cNvCxnSpPr>
            <a:cxnSpLocks noChangeShapeType="1"/>
          </p:cNvCxnSpPr>
          <p:nvPr/>
        </p:nvCxnSpPr>
        <p:spPr bwMode="auto">
          <a:xfrm>
            <a:off x="381715" y="1835575"/>
            <a:ext cx="2288749" cy="12199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Rechte verbindingslijn 16"/>
          <p:cNvCxnSpPr>
            <a:cxnSpLocks noChangeShapeType="1"/>
          </p:cNvCxnSpPr>
          <p:nvPr/>
        </p:nvCxnSpPr>
        <p:spPr bwMode="auto">
          <a:xfrm>
            <a:off x="1820708" y="2861820"/>
            <a:ext cx="2824300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Rechte verbindingslijn 20"/>
          <p:cNvCxnSpPr>
            <a:cxnSpLocks noChangeShapeType="1"/>
          </p:cNvCxnSpPr>
          <p:nvPr/>
        </p:nvCxnSpPr>
        <p:spPr bwMode="auto">
          <a:xfrm>
            <a:off x="3467378" y="3947381"/>
            <a:ext cx="2860686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Rechte verbindingslijn 23"/>
          <p:cNvCxnSpPr>
            <a:cxnSpLocks noChangeShapeType="1"/>
          </p:cNvCxnSpPr>
          <p:nvPr/>
        </p:nvCxnSpPr>
        <p:spPr bwMode="auto">
          <a:xfrm>
            <a:off x="4730300" y="5028612"/>
            <a:ext cx="2371299" cy="0"/>
          </a:xfrm>
          <a:prstGeom prst="line">
            <a:avLst/>
          </a:prstGeom>
          <a:noFill/>
          <a:ln w="28575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8" descr="Afbeeld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8" y="1059170"/>
            <a:ext cx="2524843" cy="25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ijdelijke aanduiding voor inhoud 4"/>
          <p:cNvSpPr txBox="1">
            <a:spLocks/>
          </p:cNvSpPr>
          <p:nvPr/>
        </p:nvSpPr>
        <p:spPr bwMode="auto">
          <a:xfrm>
            <a:off x="6033937" y="5217388"/>
            <a:ext cx="31273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/>
          <a:lstStyle/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 smtClean="0">
                <a:solidFill>
                  <a:srgbClr val="7030A0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2005 </a:t>
            </a:r>
            <a:r>
              <a:rPr lang="nl-NL" sz="2000" kern="0" dirty="0">
                <a:solidFill>
                  <a:srgbClr val="7030A0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– </a:t>
            </a:r>
            <a:r>
              <a:rPr lang="nl-NL" sz="2000" kern="0" dirty="0" smtClean="0">
                <a:solidFill>
                  <a:srgbClr val="7030A0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2014 (OGGZ)</a:t>
            </a:r>
            <a:endParaRPr lang="nl-NL" sz="2000" kern="0" dirty="0">
              <a:solidFill>
                <a:srgbClr val="7030A0"/>
              </a:solidFill>
              <a:latin typeface="Gill Sans"/>
              <a:ea typeface="+mn-ea"/>
              <a:cs typeface="Arial" pitchFamily="34" charset="0"/>
              <a:sym typeface="Gill Sans" charset="0"/>
            </a:endParaRPr>
          </a:p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 smtClean="0">
                <a:solidFill>
                  <a:srgbClr val="7030A0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Vangnet, veiligheidshuis, netwerkzorg</a:t>
            </a:r>
            <a:endParaRPr lang="nl-NL" sz="2000" kern="0" dirty="0">
              <a:solidFill>
                <a:srgbClr val="7030A0"/>
              </a:solidFill>
              <a:latin typeface="Gill Sans"/>
              <a:ea typeface="+mn-ea"/>
              <a:cs typeface="Arial" pitchFamily="34" charset="0"/>
              <a:sym typeface="Gill Sans" charset="0"/>
            </a:endParaRPr>
          </a:p>
        </p:txBody>
      </p:sp>
      <p:cxnSp>
        <p:nvCxnSpPr>
          <p:cNvPr id="42" name="Rechte verbindingslijn 23"/>
          <p:cNvCxnSpPr>
            <a:cxnSpLocks noChangeShapeType="1"/>
          </p:cNvCxnSpPr>
          <p:nvPr/>
        </p:nvCxnSpPr>
        <p:spPr bwMode="auto">
          <a:xfrm>
            <a:off x="6254312" y="6313631"/>
            <a:ext cx="2603938" cy="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Picture 4" descr="C:\Users\AMvanHemert\AppData\Roaming\PixelMetrics\CaptureWiz\Tem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39" y="1059171"/>
            <a:ext cx="2538141" cy="25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197712" y="5188816"/>
            <a:ext cx="31078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algn="l" eaLnBrk="1" hangingPunct="1"/>
            <a:r>
              <a:rPr lang="nl-NL" altLang="nl-NL" sz="20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OGGZ</a:t>
            </a:r>
          </a:p>
          <a:p>
            <a:pPr algn="l" eaLnBrk="1" hangingPunct="1"/>
            <a:r>
              <a:rPr lang="nl-NL" altLang="nl-NL" sz="20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Sociale Psychiatrie van de 21</a:t>
            </a:r>
            <a:r>
              <a:rPr lang="nl-NL" altLang="nl-NL" sz="2000" baseline="300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e</a:t>
            </a:r>
            <a:r>
              <a:rPr lang="nl-NL" altLang="nl-NL" sz="20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 eeuw? </a:t>
            </a:r>
          </a:p>
        </p:txBody>
      </p:sp>
    </p:spTree>
    <p:extLst>
      <p:ext uri="{BB962C8B-B14F-4D97-AF65-F5344CB8AC3E}">
        <p14:creationId xmlns:p14="http://schemas.microsoft.com/office/powerpoint/2010/main" val="4590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792244" y="266009"/>
            <a:ext cx="7848123" cy="1714500"/>
          </a:xfrm>
        </p:spPr>
        <p:txBody>
          <a:bodyPr/>
          <a:lstStyle/>
          <a:p>
            <a:r>
              <a:rPr lang="nl-NL" altLang="nl-NL" sz="3200" dirty="0"/>
              <a:t>OGGZ: Kwetsbare </a:t>
            </a:r>
            <a:r>
              <a:rPr lang="nl-NL" altLang="nl-NL" sz="3200" dirty="0" smtClean="0"/>
              <a:t>doelgroepen, ketensamenwerking en werkwijze</a:t>
            </a:r>
            <a:endParaRPr lang="nl-NL" altLang="nl-NL" sz="3200" dirty="0"/>
          </a:p>
        </p:txBody>
      </p:sp>
      <p:pic>
        <p:nvPicPr>
          <p:cNvPr id="16388" name="Picture 2" descr="C:\Users\Nove Cento\AppData\Roaming\PixelMetrics\CaptureWiz\LastCaptures\2011-03-14_05-46-07-1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4" y="1800357"/>
            <a:ext cx="2408156" cy="341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kstvak 3"/>
          <p:cNvSpPr txBox="1">
            <a:spLocks noChangeArrowheads="1"/>
          </p:cNvSpPr>
          <p:nvPr/>
        </p:nvSpPr>
        <p:spPr bwMode="auto">
          <a:xfrm>
            <a:off x="781855" y="5286633"/>
            <a:ext cx="1681638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algn="l" eaLnBrk="1" hangingPunct="1"/>
            <a:r>
              <a:rPr lang="nl-NL" altLang="nl-NL" sz="1800" b="1" dirty="0">
                <a:ea typeface="+mn-ea"/>
                <a:cs typeface="Arial" pitchFamily="34" charset="0"/>
              </a:rPr>
              <a:t>2004</a:t>
            </a:r>
          </a:p>
        </p:txBody>
      </p:sp>
      <p:pic>
        <p:nvPicPr>
          <p:cNvPr id="7" name="Picture 2" descr="C:\Users\Nove Cento\AppData\Roaming\PixelMetrics\CaptureWiz\LastCaptures\2011-03-14_05-48-48-5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52" y="1800357"/>
            <a:ext cx="2389911" cy="34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3455889" y="5265850"/>
            <a:ext cx="1681638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algn="l" eaLnBrk="1" hangingPunct="1"/>
            <a:r>
              <a:rPr lang="nl-NL" altLang="nl-NL" sz="1800" b="1" dirty="0">
                <a:ea typeface="+mn-ea"/>
                <a:cs typeface="Arial" pitchFamily="34" charset="0"/>
              </a:rPr>
              <a:t>2005</a:t>
            </a:r>
          </a:p>
        </p:txBody>
      </p:sp>
      <p:pic>
        <p:nvPicPr>
          <p:cNvPr id="9" name="Picture 2" descr="C:\Users\Nove Cento\AppData\Roaming\PixelMetrics\CaptureWiz\LastCaptures\2011-03-14_05-49-53-6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30" y="1800358"/>
            <a:ext cx="2407183" cy="341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4"/>
          <p:cNvSpPr txBox="1">
            <a:spLocks noChangeArrowheads="1"/>
          </p:cNvSpPr>
          <p:nvPr/>
        </p:nvSpPr>
        <p:spPr bwMode="auto">
          <a:xfrm>
            <a:off x="6147139" y="5258449"/>
            <a:ext cx="1681638" cy="3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algn="l" eaLnBrk="1" hangingPunct="1"/>
            <a:r>
              <a:rPr lang="nl-NL" altLang="nl-NL" sz="1800" b="1" dirty="0">
                <a:ea typeface="+mn-ea"/>
                <a:cs typeface="Arial" pitchFamily="34" charset="0"/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2271889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809" y="182880"/>
            <a:ext cx="7849553" cy="1714500"/>
          </a:xfrm>
        </p:spPr>
        <p:txBody>
          <a:bodyPr/>
          <a:lstStyle/>
          <a:p>
            <a:pPr eaLnBrk="1" hangingPunct="1"/>
            <a:r>
              <a:rPr lang="en-US" altLang="nl-NL" sz="4400" dirty="0" err="1" smtClean="0"/>
              <a:t>Sociale</a:t>
            </a:r>
            <a:r>
              <a:rPr lang="en-US" altLang="nl-NL" sz="4400" dirty="0" smtClean="0"/>
              <a:t> </a:t>
            </a:r>
            <a:r>
              <a:rPr lang="en-US" altLang="nl-NL" sz="4400" dirty="0" err="1" smtClean="0"/>
              <a:t>psychiatrie</a:t>
            </a:r>
            <a:r>
              <a:rPr lang="en-US" altLang="nl-NL" sz="4400" dirty="0" smtClean="0"/>
              <a:t> anno 2014</a:t>
            </a:r>
            <a:endParaRPr lang="nl-NL" altLang="nl-NL" sz="4400" dirty="0" smtClean="0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739164" y="4790599"/>
            <a:ext cx="3397568" cy="92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5400" b="1">
                <a:latin typeface="Tahoma" pitchFamily="34" charset="0"/>
                <a:ea typeface="+mn-ea"/>
                <a:cs typeface="Arial" pitchFamily="34" charset="0"/>
              </a:rPr>
              <a:t>OGGZ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184809" y="1981678"/>
            <a:ext cx="4534853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800">
                <a:latin typeface="Tahoma" pitchFamily="34" charset="0"/>
                <a:ea typeface="+mn-ea"/>
                <a:cs typeface="Arial" pitchFamily="34" charset="0"/>
              </a:rPr>
              <a:t>Publieke gezondheidszorg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800">
                <a:latin typeface="Tahoma" pitchFamily="34" charset="0"/>
                <a:ea typeface="+mn-ea"/>
                <a:cs typeface="Arial" pitchFamily="34" charset="0"/>
              </a:rPr>
              <a:t>GGD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55809" y="4644868"/>
            <a:ext cx="2591753" cy="116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800">
                <a:latin typeface="Tahoma" pitchFamily="34" charset="0"/>
                <a:ea typeface="+mn-ea"/>
                <a:cs typeface="Arial" pitchFamily="34" charset="0"/>
              </a:rPr>
              <a:t>Specialistische 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2800">
                <a:latin typeface="Tahoma" pitchFamily="34" charset="0"/>
                <a:ea typeface="+mn-ea"/>
                <a:cs typeface="Arial" pitchFamily="34" charset="0"/>
              </a:rPr>
              <a:t>psychiatrie</a:t>
            </a:r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6450807" y="3491865"/>
            <a:ext cx="0" cy="115300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8" rIns="91438" bIns="45718" anchor="ctr"/>
          <a:lstStyle/>
          <a:p>
            <a:pPr eaLnBrk="1" hangingPunct="1"/>
            <a:endParaRPr lang="nl-NL" sz="2900">
              <a:solidFill>
                <a:srgbClr val="000000"/>
              </a:solidFill>
              <a:latin typeface="Gill Sans"/>
              <a:ea typeface="+mn-ea"/>
              <a:cs typeface="Arial" pitchFamily="34" charset="0"/>
              <a:sym typeface="Gill Sans"/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3709035" y="5290662"/>
            <a:ext cx="1511618" cy="142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8" rIns="91438" bIns="45718" anchor="ctr"/>
          <a:lstStyle/>
          <a:p>
            <a:pPr eaLnBrk="1" hangingPunct="1"/>
            <a:endParaRPr lang="nl-NL" sz="2900">
              <a:solidFill>
                <a:srgbClr val="000000"/>
              </a:solidFill>
              <a:latin typeface="Gill Sans"/>
              <a:ea typeface="+mn-ea"/>
              <a:cs typeface="Arial" pitchFamily="34" charset="0"/>
              <a:sym typeface="Gill Sans"/>
            </a:endParaRPr>
          </a:p>
        </p:txBody>
      </p:sp>
      <p:pic>
        <p:nvPicPr>
          <p:cNvPr id="20488" name="Picture 11" descr="2009-03-12_07-25-05-4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6" y="2018824"/>
            <a:ext cx="3224688" cy="22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755811" y="1628775"/>
            <a:ext cx="78481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8" rIns="91438" bIns="45718"/>
          <a:lstStyle/>
          <a:p>
            <a:pPr eaLnBrk="1" hangingPunct="1"/>
            <a:endParaRPr lang="nl-NL" sz="2900">
              <a:solidFill>
                <a:srgbClr val="000000"/>
              </a:solidFill>
              <a:latin typeface="Gill Sans"/>
              <a:ea typeface="+mn-ea"/>
              <a:cs typeface="Arial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0550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2015 – Is </a:t>
            </a:r>
            <a:r>
              <a:rPr lang="en-GB" sz="3600" dirty="0" err="1" smtClean="0"/>
              <a:t>er</a:t>
            </a:r>
            <a:r>
              <a:rPr lang="en-GB" sz="3600" dirty="0" smtClean="0"/>
              <a:t> hoop?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1517073" y="2971800"/>
            <a:ext cx="311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Wijkteams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814946" y="3597257"/>
            <a:ext cx="311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Empowerment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52048" y="4643272"/>
            <a:ext cx="325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 verzekeraar betaald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68874" y="4130648"/>
            <a:ext cx="370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 verzekeraar bepaald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308763" y="3202632"/>
            <a:ext cx="370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Weerbaarheid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932218" y="3668983"/>
            <a:ext cx="370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Shared </a:t>
            </a:r>
            <a:r>
              <a:rPr lang="nl-NL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decision</a:t>
            </a:r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making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539104" y="5457239"/>
            <a:ext cx="370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Mantelzorg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20265" y="5255348"/>
            <a:ext cx="370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Eigen kracht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219879" y="4868203"/>
            <a:ext cx="205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 err="1" smtClean="0">
                <a:solidFill>
                  <a:srgbClr val="0000FF"/>
                </a:solidFill>
              </a:rPr>
              <a:t>E-Health</a:t>
            </a:r>
            <a:endParaRPr lang="nl-NL" u="sng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www.net-kanker.nl/images/margot/w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94" y="4488403"/>
            <a:ext cx="1915502" cy="18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1586344" y="5985164"/>
            <a:ext cx="281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Mundus vult </a:t>
            </a:r>
            <a:r>
              <a:rPr lang="nl-NL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decipi</a:t>
            </a:r>
            <a:endParaRPr lang="nl-N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2015 – Is </a:t>
            </a:r>
            <a:r>
              <a:rPr lang="en-GB" sz="3600" dirty="0" err="1" smtClean="0"/>
              <a:t>er</a:t>
            </a:r>
            <a:r>
              <a:rPr lang="en-GB" sz="3600" dirty="0" smtClean="0"/>
              <a:t> hoop?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pic>
        <p:nvPicPr>
          <p:cNvPr id="7" name="Picture 5" descr="http://www.kabloom.com/images/product_images/IMG_9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29" y="2700158"/>
            <a:ext cx="3309071" cy="32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jdelijke aanduiding voor 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12479"/>
          <a:stretch>
            <a:fillRect/>
          </a:stretch>
        </p:blipFill>
        <p:spPr>
          <a:xfrm>
            <a:off x="7228838" y="4976261"/>
            <a:ext cx="995561" cy="99556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572000" y="3678382"/>
            <a:ext cx="3896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>Diede, bedankt!</a:t>
            </a:r>
            <a:endParaRPr lang="nl-NL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Sociale Psychiatrie – OGGZ – En verder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 is hoop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Bert van Hemert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 smtClean="0"/>
              <a:t>LUMC afdeling Psychiatrie</a:t>
            </a:r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r="13188"/>
          <a:stretch>
            <a:fillRect/>
          </a:stretch>
        </p:blipFill>
        <p:spPr/>
      </p:pic>
      <p:sp>
        <p:nvSpPr>
          <p:cNvPr id="8" name="Tijdelijke aanduiding voor inhoud 10"/>
          <p:cNvSpPr>
            <a:spLocks noGrp="1"/>
          </p:cNvSpPr>
          <p:nvPr>
            <p:ph idx="12"/>
          </p:nvPr>
        </p:nvSpPr>
        <p:spPr>
          <a:xfrm>
            <a:off x="1304924" y="5264727"/>
            <a:ext cx="4527551" cy="41563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6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Sociale</a:t>
            </a:r>
            <a:r>
              <a:rPr lang="en-GB" dirty="0" smtClean="0"/>
              <a:t> </a:t>
            </a:r>
            <a:r>
              <a:rPr lang="en-GB" dirty="0" err="1" smtClean="0"/>
              <a:t>Psychiatrie</a:t>
            </a:r>
            <a:r>
              <a:rPr lang="en-GB" dirty="0" smtClean="0"/>
              <a:t> – OGGZ –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verder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pic>
        <p:nvPicPr>
          <p:cNvPr id="1026" name="Picture 2" descr="C:\Users\AMvanHemert\AppData\Roaming\PixelMetrics\CaptureWiz\Tem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854075"/>
            <a:ext cx="9144000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MvanHemert\AppData\Roaming\PixelMetrics\CaptureWiz\Tem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40" y="1059171"/>
            <a:ext cx="2523122" cy="25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566738" y="10391"/>
            <a:ext cx="6524625" cy="854075"/>
          </a:xfrm>
        </p:spPr>
        <p:txBody>
          <a:bodyPr/>
          <a:lstStyle/>
          <a:p>
            <a:r>
              <a:rPr lang="nl-NL" dirty="0" smtClean="0"/>
              <a:t>Historisch perspectief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002588" y="6563591"/>
            <a:ext cx="855662" cy="304800"/>
          </a:xfrm>
        </p:spPr>
        <p:txBody>
          <a:bodyPr/>
          <a:lstStyle/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566738" y="6563591"/>
            <a:ext cx="542395" cy="304800"/>
          </a:xfrm>
        </p:spPr>
        <p:txBody>
          <a:bodyPr/>
          <a:lstStyle/>
          <a:p>
            <a:fld id="{BEA1B39C-8919-CF47-A161-B6BA50FD6A18}" type="slidenum">
              <a:rPr lang="en-GB" smtClean="0"/>
              <a:pPr/>
              <a:t>4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304925" y="6563591"/>
            <a:ext cx="4708525" cy="304800"/>
          </a:xfrm>
        </p:spPr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59636" y="1018157"/>
            <a:ext cx="4233863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660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03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4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3462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701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447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25019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29591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34163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38735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1850-1920 </a:t>
            </a:r>
          </a:p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Gestichtspsychiatrie</a:t>
            </a:r>
          </a:p>
        </p:txBody>
      </p:sp>
      <p:sp>
        <p:nvSpPr>
          <p:cNvPr id="21" name="Tijdelijke aanduiding voor inhoud 4"/>
          <p:cNvSpPr txBox="1">
            <a:spLocks/>
          </p:cNvSpPr>
          <p:nvPr/>
        </p:nvSpPr>
        <p:spPr bwMode="auto">
          <a:xfrm>
            <a:off x="1814938" y="2067061"/>
            <a:ext cx="55880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660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03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4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3462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701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447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25019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29591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34163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38735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1920 – 1980 (GGD)</a:t>
            </a:r>
          </a:p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Gemeentelijke psychiatrie </a:t>
            </a:r>
          </a:p>
        </p:txBody>
      </p:sp>
      <p:sp>
        <p:nvSpPr>
          <p:cNvPr id="22" name="Tijdelijke aanduiding voor inhoud 4"/>
          <p:cNvSpPr txBox="1">
            <a:spLocks/>
          </p:cNvSpPr>
          <p:nvPr/>
        </p:nvSpPr>
        <p:spPr bwMode="auto">
          <a:xfrm>
            <a:off x="3345862" y="3122603"/>
            <a:ext cx="47942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/>
          <a:lstStyle/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1980 – 1995 (</a:t>
            </a:r>
            <a:r>
              <a:rPr lang="nl-NL" sz="2000" kern="0" dirty="0" err="1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riagg</a:t>
            </a: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)</a:t>
            </a:r>
          </a:p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Regionale </a:t>
            </a:r>
            <a:r>
              <a:rPr lang="nl-NL" sz="2000" kern="0" dirty="0" err="1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eerstelijn</a:t>
            </a: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 GGZ</a:t>
            </a:r>
          </a:p>
        </p:txBody>
      </p:sp>
      <p:cxnSp>
        <p:nvCxnSpPr>
          <p:cNvPr id="24" name="Rechte verbindingslijn 23"/>
          <p:cNvCxnSpPr/>
          <p:nvPr/>
        </p:nvCxnSpPr>
        <p:spPr bwMode="auto">
          <a:xfrm>
            <a:off x="405531" y="1859973"/>
            <a:ext cx="5976938" cy="4460891"/>
          </a:xfrm>
          <a:prstGeom prst="line">
            <a:avLst/>
          </a:prstGeom>
          <a:solidFill>
            <a:srgbClr val="FFFF99"/>
          </a:solidFill>
          <a:ln w="101600" cap="flat" cmpd="sng" algn="ctr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Rechte verbindingslijn 15"/>
          <p:cNvCxnSpPr>
            <a:cxnSpLocks noChangeShapeType="1"/>
          </p:cNvCxnSpPr>
          <p:nvPr/>
        </p:nvCxnSpPr>
        <p:spPr bwMode="auto">
          <a:xfrm>
            <a:off x="631099" y="1835575"/>
            <a:ext cx="2288749" cy="12199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Rechte verbindingslijn 16"/>
          <p:cNvCxnSpPr>
            <a:cxnSpLocks noChangeShapeType="1"/>
          </p:cNvCxnSpPr>
          <p:nvPr/>
        </p:nvCxnSpPr>
        <p:spPr bwMode="auto">
          <a:xfrm>
            <a:off x="2122047" y="2861820"/>
            <a:ext cx="2824300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Rechte verbindingslijn 20"/>
          <p:cNvCxnSpPr>
            <a:cxnSpLocks noChangeShapeType="1"/>
          </p:cNvCxnSpPr>
          <p:nvPr/>
        </p:nvCxnSpPr>
        <p:spPr bwMode="auto">
          <a:xfrm>
            <a:off x="3467378" y="3947381"/>
            <a:ext cx="2860686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384750" y="3349609"/>
            <a:ext cx="2597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algn="l" eaLnBrk="1" hangingPunct="1"/>
            <a:r>
              <a:rPr lang="nl-NL" altLang="nl-NL" sz="20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Opkomst van de Sociale Psychiatrie </a:t>
            </a:r>
          </a:p>
        </p:txBody>
      </p:sp>
    </p:spTree>
    <p:extLst>
      <p:ext uri="{BB962C8B-B14F-4D97-AF65-F5344CB8AC3E}">
        <p14:creationId xmlns:p14="http://schemas.microsoft.com/office/powerpoint/2010/main" val="38342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Psychiatrie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43D-7D33-2F43-82C4-C7C0902068A2}" type="slidenum">
              <a:rPr lang="en-GB" smtClean="0"/>
              <a:pPr/>
              <a:t>5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pic>
        <p:nvPicPr>
          <p:cNvPr id="2050" name="Picture 2" descr="C:\Users\AMvanHemert\AppData\Roaming\PixelMetrics\CaptureWiz\Tem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8" y="1051934"/>
            <a:ext cx="3426402" cy="51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0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33138-FD49-41A2-A848-EBFA06A2F1AC}" type="slidenum">
              <a:rPr lang="nl-NL" altLang="nl-NL"/>
              <a:pPr/>
              <a:t>6</a:t>
            </a:fld>
            <a:endParaRPr lang="nl-NL" altLang="nl-NL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219200" y="609600"/>
            <a:ext cx="7016750" cy="114300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99"/>
                </a:solidFill>
                <a:latin typeface="Arial Black" pitchFamily="34" charset="0"/>
              </a:defRPr>
            </a:lvl1pPr>
            <a:lvl2pPr>
              <a:defRPr sz="3200">
                <a:solidFill>
                  <a:srgbClr val="000099"/>
                </a:solidFill>
                <a:latin typeface="Arial Black" pitchFamily="34" charset="0"/>
              </a:defRPr>
            </a:lvl2pPr>
            <a:lvl3pPr>
              <a:defRPr sz="3200">
                <a:solidFill>
                  <a:srgbClr val="000099"/>
                </a:solidFill>
                <a:latin typeface="Arial Black" pitchFamily="34" charset="0"/>
              </a:defRPr>
            </a:lvl3pPr>
            <a:lvl4pPr>
              <a:defRPr sz="3200">
                <a:solidFill>
                  <a:srgbClr val="000099"/>
                </a:solidFill>
                <a:latin typeface="Arial Black" pitchFamily="34" charset="0"/>
              </a:defRPr>
            </a:lvl4pPr>
            <a:lvl5pPr>
              <a:defRPr sz="3200">
                <a:solidFill>
                  <a:srgbClr val="000099"/>
                </a:solidFill>
                <a:latin typeface="Arial Black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99"/>
                </a:solidFill>
                <a:latin typeface="Arial Black" pitchFamily="34" charset="0"/>
              </a:defRPr>
            </a:lvl9pPr>
          </a:lstStyle>
          <a:p>
            <a:r>
              <a:rPr lang="nl-NL" altLang="nl-NL"/>
              <a:t>Sociale Psychiatrie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187450" y="2133600"/>
            <a:ext cx="7042150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76238" indent="-376238" algn="l">
              <a:spcBef>
                <a:spcPct val="20000"/>
              </a:spcBef>
              <a:buChar char="•"/>
              <a:defRPr sz="2000" b="1">
                <a:solidFill>
                  <a:srgbClr val="000099"/>
                </a:solidFill>
                <a:latin typeface="Arial" charset="0"/>
              </a:defRPr>
            </a:lvl1pPr>
            <a:lvl2pPr marL="852488" indent="-285750" algn="l">
              <a:spcBef>
                <a:spcPct val="20000"/>
              </a:spcBef>
              <a:buChar char="–"/>
              <a:defRPr b="1">
                <a:solidFill>
                  <a:srgbClr val="000099"/>
                </a:solidFill>
                <a:latin typeface="Arial" charset="0"/>
              </a:defRPr>
            </a:lvl2pPr>
            <a:lvl3pPr marL="1271588" indent="-228600" algn="l">
              <a:spcBef>
                <a:spcPct val="20000"/>
              </a:spcBef>
              <a:buChar char="•"/>
              <a:defRPr b="1">
                <a:solidFill>
                  <a:srgbClr val="000099"/>
                </a:solidFill>
                <a:latin typeface="Arial" charset="0"/>
              </a:defRPr>
            </a:lvl3pPr>
            <a:lvl4pPr marL="1690688" indent="-228600" algn="l">
              <a:spcBef>
                <a:spcPct val="20000"/>
              </a:spcBef>
              <a:buChar char="–"/>
              <a:defRPr b="1">
                <a:solidFill>
                  <a:srgbClr val="000099"/>
                </a:solidFill>
                <a:latin typeface="Arial" charset="0"/>
              </a:defRPr>
            </a:lvl4pPr>
            <a:lvl5pPr marL="2109788" indent="-228600" algn="l">
              <a:spcBef>
                <a:spcPct val="20000"/>
              </a:spcBef>
              <a:buChar char="»"/>
              <a:defRPr b="1">
                <a:solidFill>
                  <a:srgbClr val="000099"/>
                </a:solidFill>
                <a:latin typeface="Arial" charset="0"/>
              </a:defRPr>
            </a:lvl5pPr>
            <a:lvl6pPr marL="2566988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99"/>
                </a:solidFill>
                <a:latin typeface="Arial" charset="0"/>
              </a:defRPr>
            </a:lvl6pPr>
            <a:lvl7pPr marL="3024188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99"/>
                </a:solidFill>
                <a:latin typeface="Arial" charset="0"/>
              </a:defRPr>
            </a:lvl7pPr>
            <a:lvl8pPr marL="3481388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99"/>
                </a:solidFill>
                <a:latin typeface="Arial" charset="0"/>
              </a:defRPr>
            </a:lvl8pPr>
            <a:lvl9pPr marL="3938588" indent="-22860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nl-NL" altLang="nl-NL"/>
              <a:t>Onderdeel van de Psychiatrie dat zich richt op:</a:t>
            </a:r>
          </a:p>
          <a:p>
            <a:pPr>
              <a:buFontTx/>
              <a:buNone/>
            </a:pPr>
            <a:endParaRPr lang="nl-NL" altLang="nl-NL"/>
          </a:p>
          <a:p>
            <a:r>
              <a:rPr lang="nl-NL" altLang="nl-NL"/>
              <a:t>Sociale factoren geassocieerd met het begin, het beloop en de uitkomst van psychische stoornissen</a:t>
            </a:r>
          </a:p>
          <a:p>
            <a:endParaRPr lang="nl-NL" altLang="nl-NL"/>
          </a:p>
          <a:p>
            <a:r>
              <a:rPr lang="nl-NL" altLang="nl-NL"/>
              <a:t>Sociale gevolgen van psychische stoornissen</a:t>
            </a:r>
          </a:p>
          <a:p>
            <a:endParaRPr lang="nl-NL" altLang="nl-NL"/>
          </a:p>
          <a:p>
            <a:r>
              <a:rPr lang="nl-NL" altLang="nl-NL"/>
              <a:t>Sociale benadering van de preventie, behandeling en rehabilitatie van patiënten met psychische stoornissen</a:t>
            </a:r>
          </a:p>
          <a:p>
            <a:pPr>
              <a:buFontTx/>
              <a:buNone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37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AMvanHemert\AppData\Roaming\PixelMetrics\CaptureWiz\Tem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40" y="1059171"/>
            <a:ext cx="2523122" cy="25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566738" y="10391"/>
            <a:ext cx="6524625" cy="854075"/>
          </a:xfrm>
        </p:spPr>
        <p:txBody>
          <a:bodyPr/>
          <a:lstStyle/>
          <a:p>
            <a:r>
              <a:rPr lang="nl-NL" dirty="0" smtClean="0"/>
              <a:t>Historisch perspectief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002588" y="6563591"/>
            <a:ext cx="855662" cy="304800"/>
          </a:xfrm>
        </p:spPr>
        <p:txBody>
          <a:bodyPr/>
          <a:lstStyle/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566738" y="6563591"/>
            <a:ext cx="542395" cy="304800"/>
          </a:xfrm>
        </p:spPr>
        <p:txBody>
          <a:bodyPr/>
          <a:lstStyle/>
          <a:p>
            <a:fld id="{BEA1B39C-8919-CF47-A161-B6BA50FD6A18}" type="slidenum">
              <a:rPr lang="en-GB" smtClean="0"/>
              <a:pPr/>
              <a:t>7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1304925" y="6563591"/>
            <a:ext cx="4708525" cy="304800"/>
          </a:xfrm>
        </p:spPr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380418" y="1018157"/>
            <a:ext cx="4233863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660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03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4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3462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701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447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25019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29591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34163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38735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1850-1920 </a:t>
            </a:r>
          </a:p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Gestichtspsychiatrie</a:t>
            </a:r>
          </a:p>
        </p:txBody>
      </p:sp>
      <p:sp>
        <p:nvSpPr>
          <p:cNvPr id="21" name="Tijdelijke aanduiding voor inhoud 4"/>
          <p:cNvSpPr txBox="1">
            <a:spLocks/>
          </p:cNvSpPr>
          <p:nvPr/>
        </p:nvSpPr>
        <p:spPr bwMode="auto">
          <a:xfrm>
            <a:off x="1783765" y="2067061"/>
            <a:ext cx="55880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6604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10033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400">
                <a:solidFill>
                  <a:schemeClr val="tx1"/>
                </a:solidFill>
                <a:latin typeface="+mn-lt"/>
                <a:sym typeface="Gill Sans"/>
              </a:defRPr>
            </a:lvl2pPr>
            <a:lvl3pPr marL="13462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sym typeface="Gill Sans"/>
              </a:defRPr>
            </a:lvl3pPr>
            <a:lvl4pPr marL="17018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4pPr>
            <a:lvl5pPr marL="2044700" indent="-444500" algn="l" rtl="0" eaLnBrk="0" fontAlgn="base" hangingPunct="0">
              <a:spcBef>
                <a:spcPts val="1800"/>
              </a:spcBef>
              <a:spcAft>
                <a:spcPct val="0"/>
              </a:spcAft>
              <a:buSzPct val="171000"/>
              <a:buFont typeface="Lucida Grande"/>
              <a:buChar char="•"/>
              <a:defRPr sz="1800">
                <a:solidFill>
                  <a:schemeClr val="tx1"/>
                </a:solidFill>
                <a:latin typeface="+mn-lt"/>
                <a:sym typeface="Gill Sans"/>
              </a:defRPr>
            </a:lvl5pPr>
            <a:lvl6pPr marL="25019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29591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34163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3873500" indent="-444500" algn="l" rtl="0" fontAlgn="base">
              <a:spcBef>
                <a:spcPts val="1800"/>
              </a:spcBef>
              <a:spcAft>
                <a:spcPct val="0"/>
              </a:spcAft>
              <a:buSzPct val="171000"/>
              <a:buFont typeface="Lucida Grande" charset="0"/>
              <a:buChar char="•"/>
              <a:defRPr sz="18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1920 – 1980 (GGD)</a:t>
            </a:r>
          </a:p>
          <a:p>
            <a:pPr marL="6604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71000"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Gemeentelijke psychiatrie </a:t>
            </a:r>
          </a:p>
        </p:txBody>
      </p:sp>
      <p:sp>
        <p:nvSpPr>
          <p:cNvPr id="22" name="Tijdelijke aanduiding voor inhoud 4"/>
          <p:cNvSpPr txBox="1">
            <a:spLocks/>
          </p:cNvSpPr>
          <p:nvPr/>
        </p:nvSpPr>
        <p:spPr bwMode="auto">
          <a:xfrm>
            <a:off x="3345862" y="3122603"/>
            <a:ext cx="479425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/>
          <a:lstStyle/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1980 – 1995 (</a:t>
            </a:r>
            <a:r>
              <a:rPr lang="nl-NL" sz="2000" kern="0" dirty="0" err="1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riagg</a:t>
            </a: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)</a:t>
            </a:r>
          </a:p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Regionale </a:t>
            </a:r>
            <a:r>
              <a:rPr lang="nl-NL" sz="2000" kern="0" dirty="0" err="1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eerstelijn</a:t>
            </a:r>
            <a:r>
              <a:rPr lang="nl-NL" sz="2000" kern="0" dirty="0">
                <a:solidFill>
                  <a:srgbClr val="0000FF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 GGZ</a:t>
            </a:r>
          </a:p>
        </p:txBody>
      </p:sp>
      <p:sp>
        <p:nvSpPr>
          <p:cNvPr id="23" name="Tijdelijke aanduiding voor inhoud 4"/>
          <p:cNvSpPr txBox="1">
            <a:spLocks/>
          </p:cNvSpPr>
          <p:nvPr/>
        </p:nvSpPr>
        <p:spPr bwMode="auto">
          <a:xfrm>
            <a:off x="4863219" y="4212926"/>
            <a:ext cx="31273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/>
          <a:lstStyle/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CC00CC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1995 – </a:t>
            </a:r>
            <a:r>
              <a:rPr lang="nl-NL" sz="2000" kern="0" dirty="0" smtClean="0">
                <a:solidFill>
                  <a:srgbClr val="CC00CC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2005 </a:t>
            </a:r>
            <a:r>
              <a:rPr lang="nl-NL" sz="2000" kern="0" dirty="0">
                <a:solidFill>
                  <a:srgbClr val="CC00CC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(fusies)</a:t>
            </a:r>
          </a:p>
          <a:p>
            <a:pPr marL="380996" indent="-380996" eaLnBrk="1" hangingPunct="1">
              <a:spcBef>
                <a:spcPct val="20000"/>
              </a:spcBef>
              <a:defRPr/>
            </a:pPr>
            <a:r>
              <a:rPr lang="nl-NL" sz="2000" kern="0" dirty="0">
                <a:solidFill>
                  <a:srgbClr val="CC00CC"/>
                </a:solidFill>
                <a:latin typeface="Gill Sans"/>
                <a:ea typeface="+mn-ea"/>
                <a:cs typeface="Arial" pitchFamily="34" charset="0"/>
                <a:sym typeface="Gill Sans" charset="0"/>
              </a:rPr>
              <a:t>Zorgprogrammering</a:t>
            </a:r>
          </a:p>
        </p:txBody>
      </p:sp>
      <p:cxnSp>
        <p:nvCxnSpPr>
          <p:cNvPr id="24" name="Rechte verbindingslijn 23"/>
          <p:cNvCxnSpPr/>
          <p:nvPr/>
        </p:nvCxnSpPr>
        <p:spPr bwMode="auto">
          <a:xfrm>
            <a:off x="415922" y="1859973"/>
            <a:ext cx="5976938" cy="4460891"/>
          </a:xfrm>
          <a:prstGeom prst="line">
            <a:avLst/>
          </a:prstGeom>
          <a:solidFill>
            <a:srgbClr val="FFFF99"/>
          </a:solidFill>
          <a:ln w="101600" cap="flat" cmpd="sng" algn="ctr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Rechte verbindingslijn 15"/>
          <p:cNvCxnSpPr>
            <a:cxnSpLocks noChangeShapeType="1"/>
          </p:cNvCxnSpPr>
          <p:nvPr/>
        </p:nvCxnSpPr>
        <p:spPr bwMode="auto">
          <a:xfrm>
            <a:off x="651881" y="1835575"/>
            <a:ext cx="2288749" cy="12199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Rechte verbindingslijn 16"/>
          <p:cNvCxnSpPr>
            <a:cxnSpLocks noChangeShapeType="1"/>
          </p:cNvCxnSpPr>
          <p:nvPr/>
        </p:nvCxnSpPr>
        <p:spPr bwMode="auto">
          <a:xfrm>
            <a:off x="2090874" y="2861820"/>
            <a:ext cx="2824300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Rechte verbindingslijn 20"/>
          <p:cNvCxnSpPr>
            <a:cxnSpLocks noChangeShapeType="1"/>
          </p:cNvCxnSpPr>
          <p:nvPr/>
        </p:nvCxnSpPr>
        <p:spPr bwMode="auto">
          <a:xfrm>
            <a:off x="3467378" y="3947381"/>
            <a:ext cx="2860686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Rechte verbindingslijn 23"/>
          <p:cNvCxnSpPr>
            <a:cxnSpLocks noChangeShapeType="1"/>
          </p:cNvCxnSpPr>
          <p:nvPr/>
        </p:nvCxnSpPr>
        <p:spPr bwMode="auto">
          <a:xfrm>
            <a:off x="4948511" y="5028612"/>
            <a:ext cx="2371299" cy="0"/>
          </a:xfrm>
          <a:prstGeom prst="line">
            <a:avLst/>
          </a:prstGeom>
          <a:noFill/>
          <a:ln w="28575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197712" y="4253626"/>
            <a:ext cx="31078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1pPr>
            <a:lvl2pPr marL="742950" indent="-28575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2pPr>
            <a:lvl3pPr marL="11430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3pPr>
            <a:lvl4pPr marL="16002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4pPr>
            <a:lvl5pPr marL="2057400" indent="-228600" algn="ctr" eaLnBrk="0" hangingPunct="0"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sym typeface="Gill Sans"/>
              </a:defRPr>
            </a:lvl9pPr>
          </a:lstStyle>
          <a:p>
            <a:pPr algn="l" eaLnBrk="1" hangingPunct="1"/>
            <a:r>
              <a:rPr lang="nl-NL" altLang="nl-NL" sz="2000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Ondergang van de Sociale Psychiatrie </a:t>
            </a:r>
          </a:p>
        </p:txBody>
      </p:sp>
      <p:pic>
        <p:nvPicPr>
          <p:cNvPr id="31" name="Picture 8" descr="Afbeeld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8" y="1059170"/>
            <a:ext cx="2524843" cy="25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1-sep-15</a:t>
            </a:r>
            <a:endParaRPr lang="en-GB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B39C-8919-CF47-A161-B6BA50FD6A18}" type="slidenum">
              <a:rPr lang="en-GB" smtClean="0"/>
              <a:pPr/>
              <a:t>8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  <p:pic>
        <p:nvPicPr>
          <p:cNvPr id="1026" name="Picture 2" descr="C:\Users\AMvanHemert\AppData\Roaming\PixelMetrics\CaptureWiz\Tem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158" y="-22640"/>
            <a:ext cx="9745026" cy="688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2005 Is er HOOP?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38" y="1144588"/>
            <a:ext cx="3608112" cy="5113337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1-sep-15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Afscheid Diede Schols - Er is hoop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7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LUMC Basispresentatie_NL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nassia handouts">
  <a:themeElements>
    <a:clrScheme name="Parnassia handout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rnassia handou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32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32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Parnassia handou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nassia handou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nassia handou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nassia handou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nassia handou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nassia handou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nassia handou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en opsomming">
  <a:themeElements>
    <a:clrScheme name="Titel en opsom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en opsomming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el en opsom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815</TotalTime>
  <Words>336</Words>
  <Application>Microsoft Office PowerPoint</Application>
  <PresentationFormat>Diavoorstelling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LUMC Basispresentatie_NL</vt:lpstr>
      <vt:lpstr>Parnassia handouts</vt:lpstr>
      <vt:lpstr>Titel en opsomming</vt:lpstr>
      <vt:lpstr>Er is hoop</vt:lpstr>
      <vt:lpstr>Er is hoop</vt:lpstr>
      <vt:lpstr>Sociale Psychiatrie – OGGZ – En verder</vt:lpstr>
      <vt:lpstr>Historisch perspectief</vt:lpstr>
      <vt:lpstr>Sociale Psychiatrie</vt:lpstr>
      <vt:lpstr>PowerPoint-presentatie</vt:lpstr>
      <vt:lpstr>Historisch perspectief</vt:lpstr>
      <vt:lpstr>PowerPoint-presentatie</vt:lpstr>
      <vt:lpstr>2005 Is er HOOP?</vt:lpstr>
      <vt:lpstr>Historisch perspectief</vt:lpstr>
      <vt:lpstr>OGGZ: Kwetsbare doelgroepen, ketensamenwerking en werkwijze</vt:lpstr>
      <vt:lpstr>Sociale psychiatrie anno 2014</vt:lpstr>
      <vt:lpstr>PowerPoint-presentatie</vt:lpstr>
      <vt:lpstr>PowerPoint-presentatie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Dalmijn, V.M.W. (PSY)</dc:creator>
  <cp:lastModifiedBy>AMvanHemert</cp:lastModifiedBy>
  <cp:revision>19</cp:revision>
  <cp:lastPrinted>2015-09-01T07:29:02Z</cp:lastPrinted>
  <dcterms:created xsi:type="dcterms:W3CDTF">2015-08-20T13:44:16Z</dcterms:created>
  <dcterms:modified xsi:type="dcterms:W3CDTF">2015-09-02T05:44:26Z</dcterms:modified>
</cp:coreProperties>
</file>